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notesSlides/notesSlide29.xml" ContentType="application/vnd.openxmlformats-officedocument.presentationml.notesSlide+xml"/>
  <Override PartName="/ppt/notesSlides/notesSlide3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1"/>
  </p:notesMasterIdLst>
  <p:sldIdLst>
    <p:sldId id="264" r:id="rId2"/>
    <p:sldId id="266" r:id="rId3"/>
    <p:sldId id="304" r:id="rId4"/>
    <p:sldId id="303" r:id="rId5"/>
    <p:sldId id="268" r:id="rId6"/>
    <p:sldId id="269" r:id="rId7"/>
    <p:sldId id="270" r:id="rId8"/>
    <p:sldId id="271" r:id="rId9"/>
    <p:sldId id="272" r:id="rId10"/>
    <p:sldId id="273" r:id="rId11"/>
    <p:sldId id="274" r:id="rId12"/>
    <p:sldId id="275" r:id="rId13"/>
    <p:sldId id="276" r:id="rId14"/>
    <p:sldId id="277" r:id="rId15"/>
    <p:sldId id="278" r:id="rId16"/>
    <p:sldId id="279" r:id="rId17"/>
    <p:sldId id="300" r:id="rId18"/>
    <p:sldId id="302" r:id="rId19"/>
    <p:sldId id="280" r:id="rId20"/>
    <p:sldId id="281" r:id="rId21"/>
    <p:sldId id="282" r:id="rId22"/>
    <p:sldId id="283" r:id="rId23"/>
    <p:sldId id="284" r:id="rId24"/>
    <p:sldId id="285" r:id="rId25"/>
    <p:sldId id="286" r:id="rId26"/>
    <p:sldId id="287" r:id="rId27"/>
    <p:sldId id="288" r:id="rId28"/>
    <p:sldId id="289" r:id="rId29"/>
    <p:sldId id="290" r:id="rId30"/>
    <p:sldId id="291" r:id="rId31"/>
    <p:sldId id="292" r:id="rId32"/>
    <p:sldId id="293" r:id="rId33"/>
    <p:sldId id="294" r:id="rId34"/>
    <p:sldId id="295" r:id="rId35"/>
    <p:sldId id="296" r:id="rId36"/>
    <p:sldId id="301" r:id="rId37"/>
    <p:sldId id="297" r:id="rId38"/>
    <p:sldId id="298" r:id="rId39"/>
    <p:sldId id="299" r:id="rId40"/>
  </p:sldIdLst>
  <p:sldSz cx="9144000" cy="6858000" type="screen4x3"/>
  <p:notesSz cx="6858000" cy="9144000"/>
  <p:defaultTextStyle>
    <a:defPPr>
      <a:defRPr lang="en-CA"/>
    </a:defPPr>
    <a:lvl1pPr algn="l" rtl="0" fontAlgn="base">
      <a:spcBef>
        <a:spcPct val="0"/>
      </a:spcBef>
      <a:spcAft>
        <a:spcPct val="0"/>
      </a:spcAft>
      <a:defRPr sz="2400" kern="1200">
        <a:solidFill>
          <a:schemeClr val="tx1"/>
        </a:solidFill>
        <a:latin typeface="Times New Roman" charset="0"/>
        <a:ea typeface="+mn-ea"/>
        <a:cs typeface="+mn-cs"/>
      </a:defRPr>
    </a:lvl1pPr>
    <a:lvl2pPr marL="457200" algn="l" rtl="0" fontAlgn="base">
      <a:spcBef>
        <a:spcPct val="0"/>
      </a:spcBef>
      <a:spcAft>
        <a:spcPct val="0"/>
      </a:spcAft>
      <a:defRPr sz="2400" kern="1200">
        <a:solidFill>
          <a:schemeClr val="tx1"/>
        </a:solidFill>
        <a:latin typeface="Times New Roman" charset="0"/>
        <a:ea typeface="+mn-ea"/>
        <a:cs typeface="+mn-cs"/>
      </a:defRPr>
    </a:lvl2pPr>
    <a:lvl3pPr marL="914400" algn="l" rtl="0" fontAlgn="base">
      <a:spcBef>
        <a:spcPct val="0"/>
      </a:spcBef>
      <a:spcAft>
        <a:spcPct val="0"/>
      </a:spcAft>
      <a:defRPr sz="2400" kern="1200">
        <a:solidFill>
          <a:schemeClr val="tx1"/>
        </a:solidFill>
        <a:latin typeface="Times New Roman" charset="0"/>
        <a:ea typeface="+mn-ea"/>
        <a:cs typeface="+mn-cs"/>
      </a:defRPr>
    </a:lvl3pPr>
    <a:lvl4pPr marL="1371600" algn="l" rtl="0" fontAlgn="base">
      <a:spcBef>
        <a:spcPct val="0"/>
      </a:spcBef>
      <a:spcAft>
        <a:spcPct val="0"/>
      </a:spcAft>
      <a:defRPr sz="2400" kern="1200">
        <a:solidFill>
          <a:schemeClr val="tx1"/>
        </a:solidFill>
        <a:latin typeface="Times New Roman" charset="0"/>
        <a:ea typeface="+mn-ea"/>
        <a:cs typeface="+mn-cs"/>
      </a:defRPr>
    </a:lvl4pPr>
    <a:lvl5pPr marL="1828800" algn="l" rtl="0" fontAlgn="base">
      <a:spcBef>
        <a:spcPct val="0"/>
      </a:spcBef>
      <a:spcAft>
        <a:spcPct val="0"/>
      </a:spcAft>
      <a:defRPr sz="2400" kern="1200">
        <a:solidFill>
          <a:schemeClr val="tx1"/>
        </a:solidFill>
        <a:latin typeface="Times New Roman" charset="0"/>
        <a:ea typeface="+mn-ea"/>
        <a:cs typeface="+mn-cs"/>
      </a:defRPr>
    </a:lvl5pPr>
    <a:lvl6pPr marL="2286000" algn="l" defTabSz="914400" rtl="0" eaLnBrk="1" latinLnBrk="0" hangingPunct="1">
      <a:defRPr sz="2400" kern="1200">
        <a:solidFill>
          <a:schemeClr val="tx1"/>
        </a:solidFill>
        <a:latin typeface="Times New Roman" charset="0"/>
        <a:ea typeface="+mn-ea"/>
        <a:cs typeface="+mn-cs"/>
      </a:defRPr>
    </a:lvl6pPr>
    <a:lvl7pPr marL="2743200" algn="l" defTabSz="914400" rtl="0" eaLnBrk="1" latinLnBrk="0" hangingPunct="1">
      <a:defRPr sz="2400" kern="1200">
        <a:solidFill>
          <a:schemeClr val="tx1"/>
        </a:solidFill>
        <a:latin typeface="Times New Roman" charset="0"/>
        <a:ea typeface="+mn-ea"/>
        <a:cs typeface="+mn-cs"/>
      </a:defRPr>
    </a:lvl7pPr>
    <a:lvl8pPr marL="3200400" algn="l" defTabSz="914400" rtl="0" eaLnBrk="1" latinLnBrk="0" hangingPunct="1">
      <a:defRPr sz="2400" kern="1200">
        <a:solidFill>
          <a:schemeClr val="tx1"/>
        </a:solidFill>
        <a:latin typeface="Times New Roman" charset="0"/>
        <a:ea typeface="+mn-ea"/>
        <a:cs typeface="+mn-cs"/>
      </a:defRPr>
    </a:lvl8pPr>
    <a:lvl9pPr marL="3657600" algn="l" defTabSz="914400" rtl="0" eaLnBrk="1" latinLnBrk="0" hangingPunct="1">
      <a:defRPr sz="2400" kern="1200">
        <a:solidFill>
          <a:schemeClr val="tx1"/>
        </a:solidFill>
        <a:latin typeface="Times New Roman"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FFFF99"/>
    <a:srgbClr val="D7D9DF"/>
    <a:srgbClr val="636363"/>
    <a:srgbClr val="89A8B7"/>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38"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smtClean="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smtClean="0"/>
            </a:lvl1pPr>
          </a:lstStyle>
          <a:p>
            <a:pPr>
              <a:defRPr/>
            </a:pPr>
            <a:fld id="{33344FDE-AEBF-4144-BAFC-AE32D40964BA}" type="datetimeFigureOut">
              <a:rPr lang="en-US"/>
              <a:pPr>
                <a:defRPr/>
              </a:pPr>
              <a:t>5/8/2013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smtClean="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smtClean="0"/>
            </a:lvl1pPr>
          </a:lstStyle>
          <a:p>
            <a:pPr>
              <a:defRPr/>
            </a:pPr>
            <a:fld id="{85543646-DEF2-4B04-942A-A52F154E7F64}"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p:spPr>
      </p:sp>
      <p:sp>
        <p:nvSpPr>
          <p:cNvPr id="4915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491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61B6782-93BE-45C2-8FA1-670F02FA4666}" type="slidenum">
              <a:rPr lang="en-US"/>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p:spPr>
      </p:sp>
      <p:sp>
        <p:nvSpPr>
          <p:cNvPr id="5939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5939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C524FEF-DD87-4DC2-A12B-95F0B000B8CA}" type="slidenum">
              <a:rPr lang="en-US"/>
              <a:pPr/>
              <a:t>11</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p:spPr>
      </p:sp>
      <p:sp>
        <p:nvSpPr>
          <p:cNvPr id="6041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6042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54C55C3-251E-496D-92AA-E76DD1222554}" type="slidenum">
              <a:rPr lang="en-US"/>
              <a:pPr/>
              <a:t>12</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p:spPr>
      </p:sp>
      <p:sp>
        <p:nvSpPr>
          <p:cNvPr id="6144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614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A612A1C-D263-4E86-8A41-06F48A834A1B}" type="slidenum">
              <a:rPr lang="en-US"/>
              <a:pPr/>
              <a:t>13</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p:spPr>
      </p:sp>
      <p:sp>
        <p:nvSpPr>
          <p:cNvPr id="6246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624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AF27890-FDBF-4D61-A915-554F46E23E6D}" type="slidenum">
              <a:rPr lang="en-US"/>
              <a:pPr/>
              <a:t>14</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p:spPr>
      </p:sp>
      <p:sp>
        <p:nvSpPr>
          <p:cNvPr id="6349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6349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9FE2FFE-9357-4E12-9C17-E6CE4FC53538}" type="slidenum">
              <a:rPr lang="en-US"/>
              <a:pPr/>
              <a:t>15</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p:spPr>
      </p:sp>
      <p:sp>
        <p:nvSpPr>
          <p:cNvPr id="645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645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99B0219-3B9F-44B1-BB99-C71C1AFE87F0}" type="slidenum">
              <a:rPr lang="en-US"/>
              <a:pPr/>
              <a:t>16</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85543646-DEF2-4B04-942A-A52F154E7F64}" type="slidenum">
              <a:rPr lang="en-US" smtClean="0"/>
              <a:pPr>
                <a:defRPr/>
              </a:pPr>
              <a:t>17</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bwMode="auto">
          <a:noFill/>
          <a:ln>
            <a:solidFill>
              <a:srgbClr val="000000"/>
            </a:solidFill>
            <a:miter lim="800000"/>
            <a:headEnd/>
            <a:tailEnd/>
          </a:ln>
        </p:spPr>
      </p:sp>
      <p:sp>
        <p:nvSpPr>
          <p:cNvPr id="8294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829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99B32D4-9D4B-4BF0-85CE-A9FB338FC942}" type="slidenum">
              <a:rPr lang="en-US"/>
              <a:pPr/>
              <a:t>18</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p:spPr>
      </p:sp>
      <p:sp>
        <p:nvSpPr>
          <p:cNvPr id="655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655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F3309ED-9C18-46A7-8668-67BFB2752DB4}" type="slidenum">
              <a:rPr lang="en-US"/>
              <a:pPr/>
              <a:t>19</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p:spPr>
      </p:sp>
      <p:sp>
        <p:nvSpPr>
          <p:cNvPr id="6656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665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6F0E6BA-1FF9-4F24-A809-C3752E1D4BE7}" type="slidenum">
              <a:rPr lang="en-US"/>
              <a:pPr/>
              <a:t>20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p:spPr>
      </p:sp>
      <p:sp>
        <p:nvSpPr>
          <p:cNvPr id="5120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5120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E7959EF-D8A2-44BD-84FF-B745275B71AD}" type="slidenum">
              <a:rPr lang="en-US"/>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p:spPr>
      </p:sp>
      <p:sp>
        <p:nvSpPr>
          <p:cNvPr id="6758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675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4C5F067-BD3B-4846-9911-8A67811CEA26}" type="slidenum">
              <a:rPr lang="en-US"/>
              <a:pPr/>
              <a:t>21</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p:spPr>
      </p:sp>
      <p:sp>
        <p:nvSpPr>
          <p:cNvPr id="6861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686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A08212E-661B-4B7F-B25F-CB8509D2924B}" type="slidenum">
              <a:rPr lang="en-US"/>
              <a:pPr/>
              <a:t>22</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noFill/>
          <a:ln>
            <a:solidFill>
              <a:srgbClr val="000000"/>
            </a:solidFill>
            <a:miter lim="800000"/>
            <a:headEnd/>
            <a:tailEnd/>
          </a:ln>
        </p:spPr>
      </p:sp>
      <p:sp>
        <p:nvSpPr>
          <p:cNvPr id="6963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696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884DD1E-5E03-4B74-A8E8-449F059C90F1}" type="slidenum">
              <a:rPr lang="en-US"/>
              <a:pPr/>
              <a:t>23</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p:spPr>
      </p:sp>
      <p:sp>
        <p:nvSpPr>
          <p:cNvPr id="7065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706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AED0A1E-E3A5-4EEF-9E36-832F906ABA50}" type="slidenum">
              <a:rPr lang="en-US"/>
              <a:pPr/>
              <a:t>24</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p:spPr>
      </p:sp>
      <p:sp>
        <p:nvSpPr>
          <p:cNvPr id="7168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716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C79C104-AFED-48CA-AA38-A7E4029FD337}" type="slidenum">
              <a:rPr lang="en-US"/>
              <a:pPr/>
              <a:t>25</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p:spPr>
      </p:sp>
      <p:sp>
        <p:nvSpPr>
          <p:cNvPr id="7270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7270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659AA51-8FCC-41B1-BCE5-506409C59037}" type="slidenum">
              <a:rPr lang="en-US"/>
              <a:pPr/>
              <a:t>26</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737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D0C3B9B-2476-49D3-9C79-7A0F8F936067}" type="slidenum">
              <a:rPr lang="en-US"/>
              <a:pPr/>
              <a:t>27</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p:spPr>
      </p:sp>
      <p:sp>
        <p:nvSpPr>
          <p:cNvPr id="7475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747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B138F85-C3FC-44FA-8909-46A4BCD7BC60}" type="slidenum">
              <a:rPr lang="en-US"/>
              <a:pPr/>
              <a:t>28</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p:spPr>
      </p:sp>
      <p:sp>
        <p:nvSpPr>
          <p:cNvPr id="7577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7578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44EEFC6-8FAA-4C0C-834B-64CEEF612402}" type="slidenum">
              <a:rPr lang="en-US"/>
              <a:pPr/>
              <a:t>29</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p:spPr>
      </p:sp>
      <p:sp>
        <p:nvSpPr>
          <p:cNvPr id="7680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7680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A68307F-4351-4680-9A69-1E85C5158F04}" type="slidenum">
              <a:rPr lang="en-US"/>
              <a:pPr/>
              <a:t>30</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p:spPr>
      </p:sp>
      <p:sp>
        <p:nvSpPr>
          <p:cNvPr id="5222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522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23FC2DD-A71E-4A30-8081-8E33C07D75D3}" type="slidenum">
              <a:rPr lang="en-US"/>
              <a:pPr/>
              <a:t>4</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p:spPr>
      </p:sp>
      <p:sp>
        <p:nvSpPr>
          <p:cNvPr id="7782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778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6CF2DEA-211E-467B-BAC9-2F137A991707}" type="slidenum">
              <a:rPr lang="en-US"/>
              <a:pPr/>
              <a:t>31</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noFill/>
          <a:ln>
            <a:solidFill>
              <a:srgbClr val="000000"/>
            </a:solidFill>
            <a:miter lim="800000"/>
            <a:headEnd/>
            <a:tailEnd/>
          </a:ln>
        </p:spPr>
      </p:sp>
      <p:sp>
        <p:nvSpPr>
          <p:cNvPr id="7885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788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A30930E-A182-467B-AB1B-755EC8E52D84}" type="slidenum">
              <a:rPr lang="en-US"/>
              <a:pPr/>
              <a:t>32</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bwMode="auto">
          <a:noFill/>
          <a:ln>
            <a:solidFill>
              <a:srgbClr val="000000"/>
            </a:solidFill>
            <a:miter lim="800000"/>
            <a:headEnd/>
            <a:tailEnd/>
          </a:ln>
        </p:spPr>
      </p:sp>
      <p:sp>
        <p:nvSpPr>
          <p:cNvPr id="7987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798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70F13DC-F409-46A2-A2A5-29384EC426AD}" type="slidenum">
              <a:rPr lang="en-US"/>
              <a:pPr/>
              <a:t>33</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bwMode="auto">
          <a:noFill/>
          <a:ln>
            <a:solidFill>
              <a:srgbClr val="000000"/>
            </a:solidFill>
            <a:miter lim="800000"/>
            <a:headEnd/>
            <a:tailEnd/>
          </a:ln>
        </p:spPr>
      </p:sp>
      <p:sp>
        <p:nvSpPr>
          <p:cNvPr id="8089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809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7FD605B-1339-498F-9433-4EA635E46278}" type="slidenum">
              <a:rPr lang="en-US"/>
              <a:pPr/>
              <a:t>34</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bwMode="auto">
          <a:noFill/>
          <a:ln>
            <a:solidFill>
              <a:srgbClr val="000000"/>
            </a:solidFill>
            <a:miter lim="800000"/>
            <a:headEnd/>
            <a:tailEnd/>
          </a:ln>
        </p:spPr>
      </p:sp>
      <p:sp>
        <p:nvSpPr>
          <p:cNvPr id="8192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819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B2BC9E8-695A-44FB-BD8A-EE1190B8C549}" type="slidenum">
              <a:rPr lang="en-US"/>
              <a:pPr/>
              <a:t>35</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bwMode="auto">
          <a:noFill/>
          <a:ln>
            <a:solidFill>
              <a:srgbClr val="000000"/>
            </a:solidFill>
            <a:miter lim="800000"/>
            <a:headEnd/>
            <a:tailEnd/>
          </a:ln>
        </p:spPr>
      </p:sp>
      <p:sp>
        <p:nvSpPr>
          <p:cNvPr id="8294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829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99B32D4-9D4B-4BF0-85CE-A9FB338FC942}" type="slidenum">
              <a:rPr lang="en-US"/>
              <a:pPr/>
              <a:t>36</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bwMode="auto">
          <a:noFill/>
          <a:ln>
            <a:solidFill>
              <a:srgbClr val="000000"/>
            </a:solidFill>
            <a:miter lim="800000"/>
            <a:headEnd/>
            <a:tailEnd/>
          </a:ln>
        </p:spPr>
      </p:sp>
      <p:sp>
        <p:nvSpPr>
          <p:cNvPr id="8294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829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99B32D4-9D4B-4BF0-85CE-A9FB338FC942}" type="slidenum">
              <a:rPr lang="en-US"/>
              <a:pPr/>
              <a:t>37</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noFill/>
          <a:ln>
            <a:solidFill>
              <a:srgbClr val="000000"/>
            </a:solidFill>
            <a:miter lim="800000"/>
            <a:headEnd/>
            <a:tailEnd/>
          </a:ln>
        </p:spPr>
      </p:sp>
      <p:sp>
        <p:nvSpPr>
          <p:cNvPr id="8397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8397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C1616DF-A32E-4C28-A0BC-A2690BD6D1D5}" type="slidenum">
              <a:rPr lang="en-US"/>
              <a:pPr/>
              <a:t>38</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bwMode="auto">
          <a:noFill/>
          <a:ln>
            <a:solidFill>
              <a:srgbClr val="000000"/>
            </a:solidFill>
            <a:miter lim="800000"/>
            <a:headEnd/>
            <a:tailEnd/>
          </a:ln>
        </p:spPr>
      </p:sp>
      <p:sp>
        <p:nvSpPr>
          <p:cNvPr id="8499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8499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E48860C-F3D8-4A82-9188-9171DBADBEB1}" type="slidenum">
              <a:rPr lang="en-US"/>
              <a:pPr/>
              <a:t>39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p:spPr>
      </p:sp>
      <p:sp>
        <p:nvSpPr>
          <p:cNvPr id="5325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532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FB6E269-845F-442F-A922-C9C4DAABAB23}" type="slidenum">
              <a:rPr lang="en-US"/>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p:spPr>
      </p:sp>
      <p:sp>
        <p:nvSpPr>
          <p:cNvPr id="5427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542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7ECAC1D-2BF6-4462-A662-A3F9913295E8}" type="slidenum">
              <a:rPr lang="en-US"/>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p:spPr>
      </p:sp>
      <p:sp>
        <p:nvSpPr>
          <p:cNvPr id="5529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553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1FD67F6-2398-4C49-90CF-CE15CA5E1015}" type="slidenum">
              <a:rPr lang="en-US"/>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p:spPr>
      </p:sp>
      <p:sp>
        <p:nvSpPr>
          <p:cNvPr id="5632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563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390E3C7-46AD-4F8D-A685-BE749C04B0AA}" type="slidenum">
              <a:rPr lang="en-US"/>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p:spPr>
      </p:sp>
      <p:sp>
        <p:nvSpPr>
          <p:cNvPr id="5734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573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94CE67D-C74D-4A92-9723-EC5939E7C906}" type="slidenum">
              <a:rPr lang="en-US"/>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p:spPr>
      </p:sp>
      <p:sp>
        <p:nvSpPr>
          <p:cNvPr id="5837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5837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16B012B-6731-41DB-B652-103197544F2B}" type="slidenum">
              <a:rPr lang="en-US"/>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2750" y="838200"/>
            <a:ext cx="2152650" cy="5181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838200"/>
            <a:ext cx="6305550" cy="5181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600200"/>
            <a:ext cx="42291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6300" y="1600200"/>
            <a:ext cx="42291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wip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wip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04800" y="838200"/>
            <a:ext cx="7772400" cy="457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CA" smtClean="0"/>
              <a:t>Click to edit Master title style</a:t>
            </a:r>
          </a:p>
        </p:txBody>
      </p:sp>
      <p:sp>
        <p:nvSpPr>
          <p:cNvPr id="1027" name="Rectangle 3"/>
          <p:cNvSpPr>
            <a:spLocks noGrp="1" noChangeArrowheads="1"/>
          </p:cNvSpPr>
          <p:nvPr>
            <p:ph type="body" idx="1"/>
          </p:nvPr>
        </p:nvSpPr>
        <p:spPr bwMode="auto">
          <a:xfrm>
            <a:off x="304800" y="1600200"/>
            <a:ext cx="8610600" cy="4419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CA" smtClean="0"/>
              <a:t>Click to edit Master text styles</a:t>
            </a:r>
          </a:p>
          <a:p>
            <a:pPr lvl="1"/>
            <a:r>
              <a:rPr lang="en-CA" smtClean="0"/>
              <a:t>Second level</a:t>
            </a:r>
          </a:p>
          <a:p>
            <a:pPr lvl="2"/>
            <a:r>
              <a:rPr lang="en-CA" smtClean="0"/>
              <a:t>Third level</a:t>
            </a:r>
          </a:p>
        </p:txBody>
      </p:sp>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wipe/>
  </p:transition>
  <p:txStyles>
    <p:titleStyle>
      <a:lvl1pPr algn="l" rtl="0" eaLnBrk="0" fontAlgn="base" hangingPunct="0">
        <a:spcBef>
          <a:spcPct val="0"/>
        </a:spcBef>
        <a:spcAft>
          <a:spcPct val="0"/>
        </a:spcAft>
        <a:defRPr sz="3200">
          <a:solidFill>
            <a:srgbClr val="FFFF99"/>
          </a:solidFill>
          <a:latin typeface="+mj-lt"/>
          <a:ea typeface="+mj-ea"/>
          <a:cs typeface="+mj-cs"/>
        </a:defRPr>
      </a:lvl1pPr>
      <a:lvl2pPr algn="l" rtl="0" eaLnBrk="0" fontAlgn="base" hangingPunct="0">
        <a:spcBef>
          <a:spcPct val="0"/>
        </a:spcBef>
        <a:spcAft>
          <a:spcPct val="0"/>
        </a:spcAft>
        <a:defRPr sz="3200">
          <a:solidFill>
            <a:srgbClr val="FFFF99"/>
          </a:solidFill>
          <a:latin typeface="Arial" charset="0"/>
        </a:defRPr>
      </a:lvl2pPr>
      <a:lvl3pPr algn="l" rtl="0" eaLnBrk="0" fontAlgn="base" hangingPunct="0">
        <a:spcBef>
          <a:spcPct val="0"/>
        </a:spcBef>
        <a:spcAft>
          <a:spcPct val="0"/>
        </a:spcAft>
        <a:defRPr sz="3200">
          <a:solidFill>
            <a:srgbClr val="FFFF99"/>
          </a:solidFill>
          <a:latin typeface="Arial" charset="0"/>
        </a:defRPr>
      </a:lvl3pPr>
      <a:lvl4pPr algn="l" rtl="0" eaLnBrk="0" fontAlgn="base" hangingPunct="0">
        <a:spcBef>
          <a:spcPct val="0"/>
        </a:spcBef>
        <a:spcAft>
          <a:spcPct val="0"/>
        </a:spcAft>
        <a:defRPr sz="3200">
          <a:solidFill>
            <a:srgbClr val="FFFF99"/>
          </a:solidFill>
          <a:latin typeface="Arial" charset="0"/>
        </a:defRPr>
      </a:lvl4pPr>
      <a:lvl5pPr algn="l" rtl="0" eaLnBrk="0" fontAlgn="base" hangingPunct="0">
        <a:spcBef>
          <a:spcPct val="0"/>
        </a:spcBef>
        <a:spcAft>
          <a:spcPct val="0"/>
        </a:spcAft>
        <a:defRPr sz="3200">
          <a:solidFill>
            <a:srgbClr val="FFFF99"/>
          </a:solidFill>
          <a:latin typeface="Arial" charset="0"/>
        </a:defRPr>
      </a:lvl5pPr>
      <a:lvl6pPr marL="457200" algn="l" rtl="0" fontAlgn="base">
        <a:spcBef>
          <a:spcPct val="0"/>
        </a:spcBef>
        <a:spcAft>
          <a:spcPct val="0"/>
        </a:spcAft>
        <a:defRPr sz="3200">
          <a:solidFill>
            <a:srgbClr val="FFFF99"/>
          </a:solidFill>
          <a:latin typeface="Arial" charset="0"/>
        </a:defRPr>
      </a:lvl6pPr>
      <a:lvl7pPr marL="914400" algn="l" rtl="0" fontAlgn="base">
        <a:spcBef>
          <a:spcPct val="0"/>
        </a:spcBef>
        <a:spcAft>
          <a:spcPct val="0"/>
        </a:spcAft>
        <a:defRPr sz="3200">
          <a:solidFill>
            <a:srgbClr val="FFFF99"/>
          </a:solidFill>
          <a:latin typeface="Arial" charset="0"/>
        </a:defRPr>
      </a:lvl7pPr>
      <a:lvl8pPr marL="1371600" algn="l" rtl="0" fontAlgn="base">
        <a:spcBef>
          <a:spcPct val="0"/>
        </a:spcBef>
        <a:spcAft>
          <a:spcPct val="0"/>
        </a:spcAft>
        <a:defRPr sz="3200">
          <a:solidFill>
            <a:srgbClr val="FFFF99"/>
          </a:solidFill>
          <a:latin typeface="Arial" charset="0"/>
        </a:defRPr>
      </a:lvl8pPr>
      <a:lvl9pPr marL="1828800" algn="l" rtl="0" fontAlgn="base">
        <a:spcBef>
          <a:spcPct val="0"/>
        </a:spcBef>
        <a:spcAft>
          <a:spcPct val="0"/>
        </a:spcAft>
        <a:defRPr sz="3200">
          <a:solidFill>
            <a:srgbClr val="FFFF99"/>
          </a:solidFill>
          <a:latin typeface="Arial" charset="0"/>
        </a:defRPr>
      </a:lvl9pPr>
    </p:titleStyle>
    <p:bodyStyle>
      <a:lvl1pPr marL="342900" indent="-342900" algn="l" rtl="0" eaLnBrk="0" fontAlgn="base" hangingPunct="0">
        <a:spcBef>
          <a:spcPct val="20000"/>
        </a:spcBef>
        <a:spcAft>
          <a:spcPct val="0"/>
        </a:spcAft>
        <a:buChar char="•"/>
        <a:defRPr sz="2400">
          <a:solidFill>
            <a:schemeClr val="tx1"/>
          </a:solidFill>
          <a:latin typeface="+mn-lt"/>
          <a:ea typeface="+mn-ea"/>
          <a:cs typeface="+mn-cs"/>
        </a:defRPr>
      </a:lvl1pPr>
      <a:lvl2pPr marL="742950" indent="-285750" algn="l" rtl="0" eaLnBrk="0" fontAlgn="base" hangingPunct="0">
        <a:spcBef>
          <a:spcPct val="20000"/>
        </a:spcBef>
        <a:spcAft>
          <a:spcPct val="0"/>
        </a:spcAft>
        <a:buFont typeface="Wingdings" pitchFamily="2" charset="2"/>
        <a:buChar char="§"/>
        <a:defRPr>
          <a:solidFill>
            <a:srgbClr val="D7D9DF"/>
          </a:solidFill>
          <a:latin typeface="+mn-lt"/>
        </a:defRPr>
      </a:lvl2pPr>
      <a:lvl3pPr marL="1143000" indent="-228600" algn="l" rtl="0" eaLnBrk="0" fontAlgn="base" hangingPunct="0">
        <a:spcBef>
          <a:spcPct val="20000"/>
        </a:spcBef>
        <a:spcAft>
          <a:spcPct val="0"/>
        </a:spcAft>
        <a:buFont typeface="Wingdings" pitchFamily="2" charset="2"/>
        <a:buChar char="§"/>
        <a:defRPr>
          <a:solidFill>
            <a:srgbClr val="D7D9DF"/>
          </a:solidFill>
          <a:latin typeface="+mn-lt"/>
        </a:defRPr>
      </a:lvl3pPr>
      <a:lvl4pPr marL="1600200" indent="-228600" algn="l" rtl="0" eaLnBrk="0" fontAlgn="base" hangingPunct="0">
        <a:spcBef>
          <a:spcPct val="20000"/>
        </a:spcBef>
        <a:spcAft>
          <a:spcPct val="0"/>
        </a:spcAft>
        <a:buChar char="–"/>
        <a:defRPr sz="2000">
          <a:solidFill>
            <a:schemeClr val="tx1"/>
          </a:solidFill>
          <a:latin typeface="Times New Roman" charset="0"/>
        </a:defRPr>
      </a:lvl4pPr>
      <a:lvl5pPr marL="2057400" indent="-228600" algn="l" rtl="0" eaLnBrk="0" fontAlgn="base" hangingPunct="0">
        <a:spcBef>
          <a:spcPct val="20000"/>
        </a:spcBef>
        <a:spcAft>
          <a:spcPct val="0"/>
        </a:spcAft>
        <a:buChar char="»"/>
        <a:defRPr sz="2000">
          <a:solidFill>
            <a:schemeClr val="tx1"/>
          </a:solidFill>
          <a:latin typeface="Times New Roman" charset="0"/>
        </a:defRPr>
      </a:lvl5pPr>
      <a:lvl6pPr marL="2514600" indent="-228600" algn="l" rtl="0" fontAlgn="base">
        <a:spcBef>
          <a:spcPct val="20000"/>
        </a:spcBef>
        <a:spcAft>
          <a:spcPct val="0"/>
        </a:spcAft>
        <a:buChar char="»"/>
        <a:defRPr sz="2000">
          <a:solidFill>
            <a:schemeClr val="tx1"/>
          </a:solidFill>
          <a:latin typeface="Times New Roman" charset="0"/>
        </a:defRPr>
      </a:lvl6pPr>
      <a:lvl7pPr marL="2971800" indent="-228600" algn="l" rtl="0" fontAlgn="base">
        <a:spcBef>
          <a:spcPct val="20000"/>
        </a:spcBef>
        <a:spcAft>
          <a:spcPct val="0"/>
        </a:spcAft>
        <a:buChar char="»"/>
        <a:defRPr sz="2000">
          <a:solidFill>
            <a:schemeClr val="tx1"/>
          </a:solidFill>
          <a:latin typeface="Times New Roman" charset="0"/>
        </a:defRPr>
      </a:lvl7pPr>
      <a:lvl8pPr marL="3429000" indent="-228600" algn="l" rtl="0" fontAlgn="base">
        <a:spcBef>
          <a:spcPct val="20000"/>
        </a:spcBef>
        <a:spcAft>
          <a:spcPct val="0"/>
        </a:spcAft>
        <a:buChar char="»"/>
        <a:defRPr sz="2000">
          <a:solidFill>
            <a:schemeClr val="tx1"/>
          </a:solidFill>
          <a:latin typeface="Times New Roman" charset="0"/>
        </a:defRPr>
      </a:lvl8pPr>
      <a:lvl9pPr marL="3886200" indent="-228600" algn="l" rtl="0" fontAlgn="base">
        <a:spcBef>
          <a:spcPct val="20000"/>
        </a:spcBef>
        <a:spcAft>
          <a:spcPct val="0"/>
        </a:spcAft>
        <a:buChar char="»"/>
        <a:defRPr sz="2000">
          <a:solidFill>
            <a:schemeClr val="tx1"/>
          </a:solidFill>
          <a:latin typeface="Times New Roman"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www.sqlservercentral.com/"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qlblog.com/blogs/roman_rehak"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685800" y="1447800"/>
            <a:ext cx="7239000" cy="1143000"/>
          </a:xfrm>
        </p:spPr>
        <p:txBody>
          <a:bodyPr/>
          <a:lstStyle/>
          <a:p>
            <a:pPr algn="ctr" eaLnBrk="1" hangingPunct="1"/>
            <a:r>
              <a:rPr lang="en-CA" sz="4400" smtClean="0"/>
              <a:t>SQL Server Development Tips and Tricks</a:t>
            </a:r>
          </a:p>
        </p:txBody>
      </p:sp>
      <p:sp>
        <p:nvSpPr>
          <p:cNvPr id="4099" name="Rectangle 3"/>
          <p:cNvSpPr>
            <a:spLocks noGrp="1" noChangeArrowheads="1"/>
          </p:cNvSpPr>
          <p:nvPr>
            <p:ph type="subTitle" idx="1"/>
          </p:nvPr>
        </p:nvSpPr>
        <p:spPr>
          <a:xfrm>
            <a:off x="1371600" y="2819400"/>
            <a:ext cx="6400800" cy="1752600"/>
          </a:xfrm>
        </p:spPr>
        <p:txBody>
          <a:bodyPr/>
          <a:lstStyle/>
          <a:p>
            <a:pPr eaLnBrk="1" hangingPunct="1">
              <a:lnSpc>
                <a:spcPct val="90000"/>
              </a:lnSpc>
            </a:pPr>
            <a:endParaRPr lang="en-CA" sz="3200" smtClean="0"/>
          </a:p>
          <a:p>
            <a:pPr eaLnBrk="1" hangingPunct="1">
              <a:lnSpc>
                <a:spcPct val="90000"/>
              </a:lnSpc>
            </a:pPr>
            <a:r>
              <a:rPr lang="en-CA" sz="3200" smtClean="0"/>
              <a:t>Roman Rehak</a:t>
            </a:r>
          </a:p>
          <a:p>
            <a:pPr eaLnBrk="1" hangingPunct="1">
              <a:lnSpc>
                <a:spcPct val="90000"/>
              </a:lnSpc>
            </a:pPr>
            <a:r>
              <a:rPr lang="en-CA" sz="3200" smtClean="0"/>
              <a:t>Principal Database Architect</a:t>
            </a:r>
          </a:p>
          <a:p>
            <a:pPr eaLnBrk="1" hangingPunct="1">
              <a:lnSpc>
                <a:spcPct val="90000"/>
              </a:lnSpc>
            </a:pPr>
            <a:r>
              <a:rPr lang="en-CA" sz="3200" smtClean="0"/>
              <a:t>MyWebGrocer</a:t>
            </a:r>
          </a:p>
          <a:p>
            <a:pPr eaLnBrk="1" hangingPunct="1">
              <a:lnSpc>
                <a:spcPct val="90000"/>
              </a:lnSpc>
            </a:pPr>
            <a:r>
              <a:rPr lang="en-CA" sz="3200" smtClean="0"/>
              <a:t>Burlington, VT</a:t>
            </a:r>
          </a:p>
        </p:txBody>
      </p:sp>
    </p:spTree>
  </p:cSld>
  <p:clrMapOvr>
    <a:masterClrMapping/>
  </p:clrMapOvr>
  <p:transition>
    <p:wip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body" idx="1"/>
          </p:nvPr>
        </p:nvSpPr>
        <p:spPr>
          <a:xfrm>
            <a:off x="381000" y="1600200"/>
            <a:ext cx="8388350" cy="4635500"/>
          </a:xfrm>
        </p:spPr>
        <p:txBody>
          <a:bodyPr/>
          <a:lstStyle/>
          <a:p>
            <a:pPr eaLnBrk="1" hangingPunct="1"/>
            <a:r>
              <a:rPr lang="en-US" smtClean="0"/>
              <a:t>How can I update a table in batches of 10000 rows to prevent table locks?</a:t>
            </a:r>
          </a:p>
          <a:p>
            <a:pPr eaLnBrk="1" hangingPunct="1">
              <a:buFontTx/>
              <a:buNone/>
            </a:pPr>
            <a:endParaRPr lang="en-US" sz="2000" smtClean="0">
              <a:solidFill>
                <a:schemeClr val="accent1"/>
              </a:solidFill>
            </a:endParaRPr>
          </a:p>
          <a:p>
            <a:pPr eaLnBrk="1" hangingPunct="1">
              <a:buFontTx/>
              <a:buNone/>
            </a:pPr>
            <a:r>
              <a:rPr lang="en-US" sz="2000" smtClean="0">
                <a:solidFill>
                  <a:schemeClr val="accent1"/>
                </a:solidFill>
              </a:rPr>
              <a:t>WHILE (0=0) </a:t>
            </a:r>
          </a:p>
          <a:p>
            <a:pPr eaLnBrk="1" hangingPunct="1">
              <a:buFontTx/>
              <a:buNone/>
            </a:pPr>
            <a:r>
              <a:rPr lang="en-US" sz="2000" smtClean="0">
                <a:solidFill>
                  <a:schemeClr val="accent1"/>
                </a:solidFill>
              </a:rPr>
              <a:t>BEGIN</a:t>
            </a:r>
          </a:p>
          <a:p>
            <a:pPr eaLnBrk="1" hangingPunct="1">
              <a:buFontTx/>
              <a:buNone/>
            </a:pPr>
            <a:r>
              <a:rPr lang="en-US" sz="2000" smtClean="0">
                <a:solidFill>
                  <a:schemeClr val="accent1"/>
                </a:solidFill>
              </a:rPr>
              <a:t>    UPDATE TOP(10000) Person SET Status = 2  WHERE Status = 1</a:t>
            </a:r>
          </a:p>
          <a:p>
            <a:pPr eaLnBrk="1" hangingPunct="1">
              <a:buFontTx/>
              <a:buNone/>
            </a:pPr>
            <a:r>
              <a:rPr lang="en-US" sz="2000" smtClean="0">
                <a:solidFill>
                  <a:schemeClr val="accent1"/>
                </a:solidFill>
              </a:rPr>
              <a:t>      IF @@ROWCOUNT = 0 </a:t>
            </a:r>
          </a:p>
          <a:p>
            <a:pPr eaLnBrk="1" hangingPunct="1">
              <a:buFontTx/>
              <a:buNone/>
            </a:pPr>
            <a:r>
              <a:rPr lang="en-US" sz="2000" smtClean="0">
                <a:solidFill>
                  <a:schemeClr val="accent1"/>
                </a:solidFill>
              </a:rPr>
              <a:t>          BREAK</a:t>
            </a:r>
          </a:p>
          <a:p>
            <a:pPr eaLnBrk="1" hangingPunct="1">
              <a:buFontTx/>
              <a:buNone/>
            </a:pPr>
            <a:r>
              <a:rPr lang="en-US" sz="2000" smtClean="0">
                <a:solidFill>
                  <a:schemeClr val="accent1"/>
                </a:solidFill>
              </a:rPr>
              <a:t>END</a:t>
            </a:r>
            <a:endParaRPr lang="en-US" sz="2000" smtClean="0">
              <a:cs typeface="Arial" charset="0"/>
            </a:endParaRPr>
          </a:p>
          <a:p>
            <a:pPr eaLnBrk="1" hangingPunct="1">
              <a:buFontTx/>
              <a:buNone/>
            </a:pPr>
            <a:r>
              <a:rPr lang="en-US" sz="2000" smtClean="0">
                <a:cs typeface="Arial" charset="0"/>
              </a:rPr>
              <a:t>- You can use a variable instead – UPDATE TOP(@Count) … </a:t>
            </a:r>
          </a:p>
          <a:p>
            <a:pPr eaLnBrk="1" hangingPunct="1">
              <a:buFontTx/>
              <a:buNone/>
            </a:pPr>
            <a:endParaRPr lang="en-US" sz="2000" smtClean="0">
              <a:solidFill>
                <a:schemeClr val="accent1"/>
              </a:solidFill>
            </a:endParaRPr>
          </a:p>
        </p:txBody>
      </p:sp>
      <p:sp>
        <p:nvSpPr>
          <p:cNvPr id="13315" name="Rectangle 3"/>
          <p:cNvSpPr>
            <a:spLocks noGrp="1" noChangeArrowheads="1"/>
          </p:cNvSpPr>
          <p:nvPr>
            <p:ph type="title"/>
          </p:nvPr>
        </p:nvSpPr>
        <p:spPr>
          <a:xfrm>
            <a:off x="304800" y="838200"/>
            <a:ext cx="7772400" cy="423863"/>
          </a:xfrm>
        </p:spPr>
        <p:txBody>
          <a:bodyPr/>
          <a:lstStyle/>
          <a:p>
            <a:pPr eaLnBrk="1" hangingPunct="1"/>
            <a:r>
              <a:rPr lang="en-US" smtClean="0"/>
              <a:t>Batch Update (SQL 2005 and higher)</a:t>
            </a:r>
          </a:p>
        </p:txBody>
      </p:sp>
    </p:spTree>
  </p:cSld>
  <p:clrMapOvr>
    <a:masterClrMapping/>
  </p:clrMapOvr>
  <p:transition>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body" idx="1"/>
          </p:nvPr>
        </p:nvSpPr>
        <p:spPr>
          <a:xfrm>
            <a:off x="304800" y="1524000"/>
            <a:ext cx="8388350" cy="4619625"/>
          </a:xfrm>
        </p:spPr>
        <p:txBody>
          <a:bodyPr/>
          <a:lstStyle/>
          <a:p>
            <a:pPr eaLnBrk="1" hangingPunct="1"/>
            <a:r>
              <a:rPr lang="en-US" smtClean="0"/>
              <a:t>Useful T-SQL</a:t>
            </a:r>
          </a:p>
          <a:p>
            <a:pPr eaLnBrk="1" hangingPunct="1"/>
            <a:r>
              <a:rPr lang="en-US" smtClean="0">
                <a:solidFill>
                  <a:schemeClr val="accent1"/>
                </a:solidFill>
              </a:rPr>
              <a:t>Miscellaneous Tips and Tricks</a:t>
            </a:r>
          </a:p>
          <a:p>
            <a:pPr eaLnBrk="1" hangingPunct="1"/>
            <a:r>
              <a:rPr lang="en-US" smtClean="0"/>
              <a:t>SQL Server Client Tools Tips and Tricks</a:t>
            </a:r>
          </a:p>
          <a:p>
            <a:pPr eaLnBrk="1" hangingPunct="1"/>
            <a:r>
              <a:rPr lang="en-US" smtClean="0"/>
              <a:t>Database Modifications</a:t>
            </a:r>
          </a:p>
          <a:p>
            <a:pPr lvl="1" eaLnBrk="1" hangingPunct="1"/>
            <a:r>
              <a:rPr lang="en-US" sz="3200" smtClean="0"/>
              <a:t>Object Modifications</a:t>
            </a:r>
          </a:p>
          <a:p>
            <a:pPr lvl="1" eaLnBrk="1" hangingPunct="1"/>
            <a:r>
              <a:rPr lang="en-US" sz="3200" smtClean="0"/>
              <a:t>Scripting</a:t>
            </a:r>
          </a:p>
          <a:p>
            <a:pPr lvl="1" eaLnBrk="1" hangingPunct="1"/>
            <a:r>
              <a:rPr lang="en-US" sz="3200" smtClean="0"/>
              <a:t>Deployment</a:t>
            </a:r>
          </a:p>
          <a:p>
            <a:pPr eaLnBrk="1" hangingPunct="1"/>
            <a:r>
              <a:rPr lang="en-US" smtClean="0"/>
              <a:t>Questions</a:t>
            </a:r>
          </a:p>
        </p:txBody>
      </p:sp>
      <p:sp>
        <p:nvSpPr>
          <p:cNvPr id="14339" name="Rectangle 3"/>
          <p:cNvSpPr>
            <a:spLocks noGrp="1" noChangeArrowheads="1"/>
          </p:cNvSpPr>
          <p:nvPr>
            <p:ph type="title"/>
          </p:nvPr>
        </p:nvSpPr>
        <p:spPr/>
        <p:txBody>
          <a:bodyPr/>
          <a:lstStyle/>
          <a:p>
            <a:pPr eaLnBrk="1" hangingPunct="1"/>
            <a:r>
              <a:rPr lang="en-US" smtClean="0"/>
              <a:t>Agenda</a:t>
            </a:r>
          </a:p>
        </p:txBody>
      </p:sp>
    </p:spTree>
  </p:cSld>
  <p:clrMapOvr>
    <a:masterClrMapping/>
  </p:clrMapOvr>
  <p:transition>
    <p:wip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body" idx="1"/>
          </p:nvPr>
        </p:nvSpPr>
        <p:spPr>
          <a:xfrm>
            <a:off x="228600" y="1447800"/>
            <a:ext cx="8686800" cy="4648200"/>
          </a:xfrm>
          <a:ln>
            <a:solidFill>
              <a:schemeClr val="accent1"/>
            </a:solidFill>
          </a:ln>
        </p:spPr>
        <p:txBody>
          <a:bodyPr/>
          <a:lstStyle/>
          <a:p>
            <a:pPr eaLnBrk="1" hangingPunct="1"/>
            <a:r>
              <a:rPr lang="en-US" sz="2800" dirty="0" smtClean="0"/>
              <a:t>Execute SQL statement “for each” object type</a:t>
            </a:r>
          </a:p>
          <a:p>
            <a:pPr lvl="1" eaLnBrk="1" hangingPunct="1"/>
            <a:r>
              <a:rPr lang="en-US" sz="2400" dirty="0" err="1" smtClean="0"/>
              <a:t>sp_MSForEachDB</a:t>
            </a:r>
            <a:r>
              <a:rPr lang="en-US" sz="2400" dirty="0" smtClean="0"/>
              <a:t> and </a:t>
            </a:r>
            <a:r>
              <a:rPr lang="en-US" sz="2400" dirty="0" err="1" smtClean="0"/>
              <a:t>sp_MSForEachTable</a:t>
            </a:r>
            <a:r>
              <a:rPr lang="en-US" sz="2400" dirty="0" smtClean="0"/>
              <a:t> are supplied with SQL Server</a:t>
            </a:r>
          </a:p>
          <a:p>
            <a:pPr lvl="1" eaLnBrk="1" hangingPunct="1"/>
            <a:r>
              <a:rPr lang="en-US" sz="2400" dirty="0" smtClean="0"/>
              <a:t>Other SPs available at </a:t>
            </a:r>
            <a:r>
              <a:rPr lang="en-US" sz="2400" dirty="0" smtClean="0">
                <a:hlinkClick r:id="rId3"/>
              </a:rPr>
              <a:t>www.sqlservercentral.com</a:t>
            </a:r>
            <a:endParaRPr lang="en-US" sz="2400" dirty="0" smtClean="0"/>
          </a:p>
          <a:p>
            <a:pPr lvl="2" eaLnBrk="1" hangingPunct="1"/>
            <a:r>
              <a:rPr lang="en-US" dirty="0" smtClean="0"/>
              <a:t>For Each SP, View, Trigger, Foreign Key</a:t>
            </a:r>
          </a:p>
          <a:p>
            <a:pPr eaLnBrk="1" hangingPunct="1"/>
            <a:r>
              <a:rPr lang="en-US" sz="2800" dirty="0" smtClean="0"/>
              <a:t>Use ? as placeholder for object</a:t>
            </a:r>
          </a:p>
          <a:p>
            <a:pPr lvl="1" eaLnBrk="1" hangingPunct="1"/>
            <a:r>
              <a:rPr lang="en-US" sz="2400" dirty="0" smtClean="0"/>
              <a:t>Delete data from all tables in the database:</a:t>
            </a:r>
          </a:p>
          <a:p>
            <a:pPr eaLnBrk="1" hangingPunct="1">
              <a:buFontTx/>
              <a:buNone/>
            </a:pPr>
            <a:r>
              <a:rPr lang="en-US" sz="1900" dirty="0" smtClean="0">
                <a:solidFill>
                  <a:schemeClr val="accent1"/>
                </a:solidFill>
              </a:rPr>
              <a:t> </a:t>
            </a:r>
            <a:r>
              <a:rPr lang="en-US" sz="1900" dirty="0" smtClean="0">
                <a:solidFill>
                  <a:srgbClr val="FFFF00"/>
                </a:solidFill>
              </a:rPr>
              <a:t>-- disable referential integrity</a:t>
            </a:r>
          </a:p>
          <a:p>
            <a:pPr eaLnBrk="1" hangingPunct="1">
              <a:buFontTx/>
              <a:buNone/>
            </a:pPr>
            <a:r>
              <a:rPr lang="en-US" sz="1900" dirty="0" smtClean="0">
                <a:solidFill>
                  <a:schemeClr val="accent1"/>
                </a:solidFill>
              </a:rPr>
              <a:t>EXEC </a:t>
            </a:r>
            <a:r>
              <a:rPr lang="en-US" sz="1900" dirty="0" err="1" smtClean="0">
                <a:solidFill>
                  <a:schemeClr val="accent1"/>
                </a:solidFill>
              </a:rPr>
              <a:t>sp_MSForEachTable</a:t>
            </a:r>
            <a:r>
              <a:rPr lang="en-US" sz="1900" dirty="0" smtClean="0">
                <a:solidFill>
                  <a:schemeClr val="accent1"/>
                </a:solidFill>
              </a:rPr>
              <a:t> 'ALTER TABLE ? NOCHECK CONSTRAINT ALL'</a:t>
            </a:r>
          </a:p>
          <a:p>
            <a:pPr eaLnBrk="1" hangingPunct="1">
              <a:buFontTx/>
              <a:buNone/>
            </a:pPr>
            <a:r>
              <a:rPr lang="en-US" sz="1900" dirty="0" smtClean="0">
                <a:solidFill>
                  <a:srgbClr val="FFFF00"/>
                </a:solidFill>
              </a:rPr>
              <a:t>-- run DELETE for each table</a:t>
            </a:r>
          </a:p>
          <a:p>
            <a:pPr eaLnBrk="1" hangingPunct="1">
              <a:buFontTx/>
              <a:buNone/>
            </a:pPr>
            <a:r>
              <a:rPr lang="en-US" sz="1900" dirty="0" smtClean="0">
                <a:solidFill>
                  <a:schemeClr val="accent1"/>
                </a:solidFill>
              </a:rPr>
              <a:t>EXEC </a:t>
            </a:r>
            <a:r>
              <a:rPr lang="en-US" sz="1900" dirty="0" err="1" smtClean="0">
                <a:solidFill>
                  <a:schemeClr val="accent1"/>
                </a:solidFill>
              </a:rPr>
              <a:t>sp_MSForEachTable</a:t>
            </a:r>
            <a:r>
              <a:rPr lang="en-US" sz="1900" dirty="0" smtClean="0">
                <a:solidFill>
                  <a:schemeClr val="accent1"/>
                </a:solidFill>
              </a:rPr>
              <a:t> 'DELETE FROM ?'</a:t>
            </a:r>
            <a:br>
              <a:rPr lang="en-US" sz="1900" dirty="0" smtClean="0">
                <a:solidFill>
                  <a:schemeClr val="accent1"/>
                </a:solidFill>
              </a:rPr>
            </a:br>
            <a:r>
              <a:rPr lang="en-US" sz="1800" dirty="0" smtClean="0"/>
              <a:t/>
            </a:r>
            <a:br>
              <a:rPr lang="en-US" sz="1800" dirty="0" smtClean="0"/>
            </a:br>
            <a:endParaRPr lang="en-US" sz="1800" dirty="0" smtClean="0"/>
          </a:p>
        </p:txBody>
      </p:sp>
      <p:sp>
        <p:nvSpPr>
          <p:cNvPr id="15363" name="Rectangle 3"/>
          <p:cNvSpPr>
            <a:spLocks noGrp="1" noChangeArrowheads="1"/>
          </p:cNvSpPr>
          <p:nvPr>
            <p:ph type="title"/>
          </p:nvPr>
        </p:nvSpPr>
        <p:spPr>
          <a:xfrm>
            <a:off x="304800" y="838200"/>
            <a:ext cx="7772400" cy="357188"/>
          </a:xfrm>
        </p:spPr>
        <p:txBody>
          <a:bodyPr/>
          <a:lstStyle/>
          <a:p>
            <a:pPr eaLnBrk="1" hangingPunct="1"/>
            <a:r>
              <a:rPr lang="en-US" smtClean="0"/>
              <a:t>“FOR EACH” Stored Procedures</a:t>
            </a:r>
          </a:p>
        </p:txBody>
      </p:sp>
    </p:spTree>
  </p:cSld>
  <p:clrMapOvr>
    <a:masterClrMapping/>
  </p:clrMapOvr>
  <p:transition>
    <p:wip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body" idx="1"/>
          </p:nvPr>
        </p:nvSpPr>
        <p:spPr>
          <a:xfrm>
            <a:off x="304800" y="1295400"/>
            <a:ext cx="8305800" cy="4800600"/>
          </a:xfrm>
        </p:spPr>
        <p:txBody>
          <a:bodyPr/>
          <a:lstStyle/>
          <a:p>
            <a:pPr eaLnBrk="1" hangingPunct="1"/>
            <a:r>
              <a:rPr lang="en-US" sz="2800" dirty="0" smtClean="0"/>
              <a:t>Issue: After restoring a database from another server, database users are no longer usable on the destination server</a:t>
            </a:r>
          </a:p>
          <a:p>
            <a:pPr eaLnBrk="1" hangingPunct="1"/>
            <a:r>
              <a:rPr lang="en-US" sz="2800" dirty="0" smtClean="0"/>
              <a:t>Why? – the link between SQL Server </a:t>
            </a:r>
            <a:r>
              <a:rPr lang="en-US" sz="2800" dirty="0" err="1" smtClean="0"/>
              <a:t>LoginIDs</a:t>
            </a:r>
            <a:r>
              <a:rPr lang="en-US" sz="2800" dirty="0" smtClean="0"/>
              <a:t> and DB users is broken</a:t>
            </a:r>
          </a:p>
          <a:p>
            <a:pPr lvl="1" eaLnBrk="1" hangingPunct="1"/>
            <a:r>
              <a:rPr lang="en-US" sz="2400" dirty="0" smtClean="0"/>
              <a:t>If the same Login name exists on two or more servers, the internal SID is not the same</a:t>
            </a:r>
          </a:p>
          <a:p>
            <a:pPr eaLnBrk="1" hangingPunct="1"/>
            <a:r>
              <a:rPr lang="en-US" sz="2800" dirty="0" smtClean="0"/>
              <a:t>Fix: run this script:</a:t>
            </a:r>
          </a:p>
          <a:p>
            <a:pPr lvl="2" eaLnBrk="1" hangingPunct="1">
              <a:buFont typeface="Wingdings" pitchFamily="2" charset="2"/>
              <a:buNone/>
            </a:pPr>
            <a:r>
              <a:rPr lang="en-US" dirty="0" smtClean="0">
                <a:solidFill>
                  <a:schemeClr val="accent1"/>
                </a:solidFill>
              </a:rPr>
              <a:t>2000: EXEC </a:t>
            </a:r>
            <a:r>
              <a:rPr lang="en-US" dirty="0" err="1" smtClean="0">
                <a:solidFill>
                  <a:schemeClr val="accent1"/>
                </a:solidFill>
              </a:rPr>
              <a:t>sp_change_users_login</a:t>
            </a:r>
            <a:r>
              <a:rPr lang="en-US" dirty="0" smtClean="0">
                <a:solidFill>
                  <a:schemeClr val="accent1"/>
                </a:solidFill>
              </a:rPr>
              <a:t> </a:t>
            </a:r>
            <a:r>
              <a:rPr lang="en-US" dirty="0" err="1" smtClean="0">
                <a:solidFill>
                  <a:schemeClr val="accent1"/>
                </a:solidFill>
              </a:rPr>
              <a:t>Update_One</a:t>
            </a:r>
            <a:r>
              <a:rPr lang="en-US" dirty="0" smtClean="0">
                <a:solidFill>
                  <a:schemeClr val="accent1"/>
                </a:solidFill>
              </a:rPr>
              <a:t>, </a:t>
            </a:r>
            <a:r>
              <a:rPr lang="en-US" dirty="0" err="1" smtClean="0">
                <a:solidFill>
                  <a:schemeClr val="accent1"/>
                </a:solidFill>
              </a:rPr>
              <a:t>DBUser</a:t>
            </a:r>
            <a:r>
              <a:rPr lang="en-US" dirty="0" smtClean="0">
                <a:solidFill>
                  <a:schemeClr val="accent1"/>
                </a:solidFill>
              </a:rPr>
              <a:t>, </a:t>
            </a:r>
            <a:r>
              <a:rPr lang="en-US" dirty="0" err="1" smtClean="0">
                <a:solidFill>
                  <a:schemeClr val="accent1"/>
                </a:solidFill>
              </a:rPr>
              <a:t>SQLLogin</a:t>
            </a:r>
            <a:endParaRPr lang="en-US" dirty="0" smtClean="0">
              <a:solidFill>
                <a:schemeClr val="accent1"/>
              </a:solidFill>
            </a:endParaRPr>
          </a:p>
          <a:p>
            <a:pPr lvl="2" eaLnBrk="1" hangingPunct="1">
              <a:buNone/>
            </a:pPr>
            <a:r>
              <a:rPr lang="en-US" dirty="0" smtClean="0">
                <a:solidFill>
                  <a:schemeClr val="accent1"/>
                </a:solidFill>
              </a:rPr>
              <a:t>2005+:   ALTER USER </a:t>
            </a:r>
            <a:r>
              <a:rPr lang="en-US" dirty="0" err="1" smtClean="0">
                <a:solidFill>
                  <a:schemeClr val="accent1"/>
                </a:solidFill>
              </a:rPr>
              <a:t>DBUser</a:t>
            </a:r>
            <a:r>
              <a:rPr lang="en-US" dirty="0" smtClean="0">
                <a:solidFill>
                  <a:schemeClr val="accent1"/>
                </a:solidFill>
              </a:rPr>
              <a:t> WITH LOGIN </a:t>
            </a:r>
            <a:r>
              <a:rPr lang="en-US" dirty="0" err="1" smtClean="0">
                <a:solidFill>
                  <a:schemeClr val="accent1"/>
                </a:solidFill>
              </a:rPr>
              <a:t>SQLLogin</a:t>
            </a:r>
            <a:r>
              <a:rPr lang="en-US" dirty="0" smtClean="0">
                <a:solidFill>
                  <a:schemeClr val="accent1"/>
                </a:solidFill>
              </a:rPr>
              <a:t> </a:t>
            </a:r>
          </a:p>
        </p:txBody>
      </p:sp>
      <p:sp>
        <p:nvSpPr>
          <p:cNvPr id="16387" name="Rectangle 3"/>
          <p:cNvSpPr>
            <a:spLocks noGrp="1" noChangeArrowheads="1"/>
          </p:cNvSpPr>
          <p:nvPr>
            <p:ph type="title"/>
          </p:nvPr>
        </p:nvSpPr>
        <p:spPr>
          <a:xfrm>
            <a:off x="304800" y="838200"/>
            <a:ext cx="8382000" cy="357188"/>
          </a:xfrm>
        </p:spPr>
        <p:txBody>
          <a:bodyPr/>
          <a:lstStyle/>
          <a:p>
            <a:pPr eaLnBrk="1" hangingPunct="1"/>
            <a:r>
              <a:rPr lang="en-US" dirty="0" smtClean="0"/>
              <a:t>Fixing DB Users after restoring a database</a:t>
            </a:r>
          </a:p>
        </p:txBody>
      </p:sp>
    </p:spTree>
  </p:cSld>
  <p:clrMapOvr>
    <a:masterClrMapping/>
  </p:clrMapOvr>
  <p:transition>
    <p:wip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304800" y="838200"/>
            <a:ext cx="7772400" cy="390525"/>
          </a:xfrm>
        </p:spPr>
        <p:txBody>
          <a:bodyPr/>
          <a:lstStyle/>
          <a:p>
            <a:pPr eaLnBrk="1" hangingPunct="1"/>
            <a:r>
              <a:rPr lang="en-US" smtClean="0"/>
              <a:t>Getting exclusive database use</a:t>
            </a:r>
          </a:p>
        </p:txBody>
      </p:sp>
      <p:sp>
        <p:nvSpPr>
          <p:cNvPr id="17411" name="Rectangle 3"/>
          <p:cNvSpPr>
            <a:spLocks noGrp="1" noChangeArrowheads="1"/>
          </p:cNvSpPr>
          <p:nvPr>
            <p:ph type="body" idx="1"/>
          </p:nvPr>
        </p:nvSpPr>
        <p:spPr>
          <a:xfrm>
            <a:off x="457200" y="1600200"/>
            <a:ext cx="8388350" cy="4311650"/>
          </a:xfrm>
        </p:spPr>
        <p:txBody>
          <a:bodyPr/>
          <a:lstStyle/>
          <a:p>
            <a:pPr eaLnBrk="1" hangingPunct="1"/>
            <a:r>
              <a:rPr lang="en-US" sz="2800" dirty="0" smtClean="0"/>
              <a:t>Scenario – You need to restore a database or perform a single-user operation but there are existing connections to the database.</a:t>
            </a:r>
          </a:p>
          <a:p>
            <a:pPr eaLnBrk="1" hangingPunct="1">
              <a:buFontTx/>
              <a:buNone/>
            </a:pPr>
            <a:r>
              <a:rPr lang="en-US" dirty="0" smtClean="0">
                <a:solidFill>
                  <a:schemeClr val="accent1"/>
                </a:solidFill>
              </a:rPr>
              <a:t>		ALTER DATABASE </a:t>
            </a:r>
            <a:r>
              <a:rPr lang="en-US" dirty="0" err="1" smtClean="0">
                <a:solidFill>
                  <a:schemeClr val="accent1"/>
                </a:solidFill>
              </a:rPr>
              <a:t>DevTeach</a:t>
            </a:r>
            <a:endParaRPr lang="en-US" dirty="0" smtClean="0">
              <a:solidFill>
                <a:schemeClr val="accent1"/>
              </a:solidFill>
            </a:endParaRPr>
          </a:p>
          <a:p>
            <a:pPr eaLnBrk="1" hangingPunct="1">
              <a:buFontTx/>
              <a:buNone/>
            </a:pPr>
            <a:r>
              <a:rPr lang="en-US" dirty="0" smtClean="0">
                <a:solidFill>
                  <a:schemeClr val="accent1"/>
                </a:solidFill>
              </a:rPr>
              <a:t>		SET SINGLE_USER WITH ROLLBACK </a:t>
            </a:r>
            <a:r>
              <a:rPr lang="en-US" dirty="0" smtClean="0">
                <a:solidFill>
                  <a:schemeClr val="accent1"/>
                </a:solidFill>
              </a:rPr>
              <a:t>IMMEDIATE</a:t>
            </a:r>
            <a:endParaRPr lang="en-US" dirty="0" smtClean="0">
              <a:solidFill>
                <a:schemeClr val="accent1"/>
              </a:solidFill>
            </a:endParaRPr>
          </a:p>
          <a:p>
            <a:pPr eaLnBrk="1" hangingPunct="1">
              <a:buFontTx/>
              <a:buNone/>
            </a:pPr>
            <a:r>
              <a:rPr lang="en-US" dirty="0" smtClean="0">
                <a:solidFill>
                  <a:schemeClr val="accent1"/>
                </a:solidFill>
              </a:rPr>
              <a:t>		-- Do your work </a:t>
            </a:r>
            <a:r>
              <a:rPr lang="en-US" dirty="0" smtClean="0">
                <a:solidFill>
                  <a:schemeClr val="accent1"/>
                </a:solidFill>
              </a:rPr>
              <a:t>here</a:t>
            </a:r>
            <a:endParaRPr lang="en-US" dirty="0" smtClean="0">
              <a:solidFill>
                <a:schemeClr val="accent1"/>
              </a:solidFill>
            </a:endParaRPr>
          </a:p>
          <a:p>
            <a:pPr eaLnBrk="1" hangingPunct="1">
              <a:buFontTx/>
              <a:buNone/>
            </a:pPr>
            <a:r>
              <a:rPr lang="en-US" dirty="0" smtClean="0">
                <a:solidFill>
                  <a:schemeClr val="accent1"/>
                </a:solidFill>
              </a:rPr>
              <a:t>		-- set back to multi-user mode if needed</a:t>
            </a:r>
          </a:p>
          <a:p>
            <a:pPr eaLnBrk="1" hangingPunct="1">
              <a:buFontTx/>
              <a:buNone/>
            </a:pPr>
            <a:r>
              <a:rPr lang="en-US" dirty="0" smtClean="0">
                <a:solidFill>
                  <a:schemeClr val="accent1"/>
                </a:solidFill>
              </a:rPr>
              <a:t>		ALTER DATABASE </a:t>
            </a:r>
            <a:r>
              <a:rPr lang="en-US" dirty="0" err="1" smtClean="0">
                <a:solidFill>
                  <a:schemeClr val="accent1"/>
                </a:solidFill>
              </a:rPr>
              <a:t>DevTeach</a:t>
            </a:r>
            <a:r>
              <a:rPr lang="en-US" dirty="0" smtClean="0">
                <a:solidFill>
                  <a:schemeClr val="accent1"/>
                </a:solidFill>
              </a:rPr>
              <a:t> SET </a:t>
            </a:r>
            <a:r>
              <a:rPr lang="en-US" dirty="0" smtClean="0">
                <a:solidFill>
                  <a:schemeClr val="accent1"/>
                </a:solidFill>
              </a:rPr>
              <a:t>MULTI_USER</a:t>
            </a:r>
          </a:p>
          <a:p>
            <a:pPr eaLnBrk="1" hangingPunct="1">
              <a:buFontTx/>
              <a:buNone/>
            </a:pPr>
            <a:r>
              <a:rPr lang="en-US" dirty="0" smtClean="0"/>
              <a:t>Notes from the trenches – run it twice in a row. If you sometimes get deadlock errors, set priority to 10</a:t>
            </a:r>
            <a:endParaRPr lang="en-US" dirty="0" smtClean="0">
              <a:solidFill>
                <a:schemeClr val="accent1"/>
              </a:solidFill>
            </a:endParaRPr>
          </a:p>
        </p:txBody>
      </p:sp>
    </p:spTree>
  </p:cSld>
  <p:clrMapOvr>
    <a:masterClrMapping/>
  </p:clrMapOvr>
  <p:transition>
    <p:wip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381000" y="609600"/>
            <a:ext cx="8393113" cy="990600"/>
          </a:xfrm>
        </p:spPr>
        <p:txBody>
          <a:bodyPr/>
          <a:lstStyle/>
          <a:p>
            <a:pPr eaLnBrk="1" hangingPunct="1"/>
            <a:r>
              <a:rPr lang="en-US" sz="3000" smtClean="0"/>
              <a:t>How to use Windows Authentication over VPN or in another domain</a:t>
            </a:r>
          </a:p>
        </p:txBody>
      </p:sp>
      <p:sp>
        <p:nvSpPr>
          <p:cNvPr id="18435" name="Rectangle 3"/>
          <p:cNvSpPr>
            <a:spLocks noGrp="1" noChangeArrowheads="1"/>
          </p:cNvSpPr>
          <p:nvPr>
            <p:ph type="body" idx="1"/>
          </p:nvPr>
        </p:nvSpPr>
        <p:spPr>
          <a:xfrm>
            <a:off x="304800" y="1676400"/>
            <a:ext cx="8388350" cy="4351338"/>
          </a:xfrm>
        </p:spPr>
        <p:txBody>
          <a:bodyPr/>
          <a:lstStyle/>
          <a:p>
            <a:pPr eaLnBrk="1" hangingPunct="1"/>
            <a:r>
              <a:rPr lang="en-US" sz="2800" dirty="0" smtClean="0"/>
              <a:t>Create an alias with Client Network Utility</a:t>
            </a:r>
          </a:p>
          <a:p>
            <a:pPr lvl="1" eaLnBrk="1" hangingPunct="1"/>
            <a:r>
              <a:rPr lang="en-US" sz="2400" dirty="0" smtClean="0"/>
              <a:t>Select Named Pipes network library</a:t>
            </a:r>
          </a:p>
          <a:p>
            <a:pPr eaLnBrk="1" hangingPunct="1"/>
            <a:r>
              <a:rPr lang="en-US" sz="2800" dirty="0" smtClean="0"/>
              <a:t>Authenticate your computer on the database server </a:t>
            </a:r>
          </a:p>
          <a:p>
            <a:pPr lvl="1" eaLnBrk="1" hangingPunct="1"/>
            <a:r>
              <a:rPr lang="en-US" sz="2400" dirty="0" smtClean="0"/>
              <a:t>Option 1: Map a drive, enter username/password</a:t>
            </a:r>
          </a:p>
          <a:p>
            <a:pPr lvl="2" eaLnBrk="1" hangingPunct="1"/>
            <a:r>
              <a:rPr lang="en-US" dirty="0" smtClean="0"/>
              <a:t>Can be automated with a VBS script</a:t>
            </a:r>
          </a:p>
          <a:p>
            <a:pPr lvl="1" eaLnBrk="1" hangingPunct="1"/>
            <a:r>
              <a:rPr lang="en-US" sz="2400" dirty="0" smtClean="0"/>
              <a:t>Option 2: Type </a:t>
            </a:r>
            <a:r>
              <a:rPr lang="en-US" sz="2400" dirty="0" smtClean="0">
                <a:solidFill>
                  <a:schemeClr val="accent1"/>
                </a:solidFill>
              </a:rPr>
              <a:t>\\YourDBServerName</a:t>
            </a:r>
            <a:r>
              <a:rPr lang="en-US" sz="2400" dirty="0" smtClean="0"/>
              <a:t> in IE or Windows Explorer, enter username/password</a:t>
            </a:r>
          </a:p>
          <a:p>
            <a:pPr eaLnBrk="1" hangingPunct="1"/>
            <a:r>
              <a:rPr lang="en-US" sz="2800" dirty="0" smtClean="0"/>
              <a:t>To see your credentials, run “SELECT </a:t>
            </a:r>
            <a:r>
              <a:rPr lang="en-US" sz="2800" dirty="0" err="1" smtClean="0"/>
              <a:t>system_user</a:t>
            </a:r>
            <a:r>
              <a:rPr lang="en-US" sz="2800" dirty="0" smtClean="0"/>
              <a:t>” </a:t>
            </a:r>
          </a:p>
        </p:txBody>
      </p:sp>
    </p:spTree>
  </p:cSld>
  <p:clrMapOvr>
    <a:masterClrMapping/>
  </p:clrMapOvr>
  <p:transition>
    <p:wip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381000" y="838200"/>
            <a:ext cx="8393113" cy="412750"/>
          </a:xfrm>
        </p:spPr>
        <p:txBody>
          <a:bodyPr/>
          <a:lstStyle/>
          <a:p>
            <a:pPr eaLnBrk="1" hangingPunct="1"/>
            <a:r>
              <a:rPr lang="en-US" smtClean="0"/>
              <a:t>Use Application Name in connection strings</a:t>
            </a:r>
          </a:p>
        </p:txBody>
      </p:sp>
      <p:sp>
        <p:nvSpPr>
          <p:cNvPr id="19459" name="Rectangle 3"/>
          <p:cNvSpPr>
            <a:spLocks noGrp="1" noChangeArrowheads="1"/>
          </p:cNvSpPr>
          <p:nvPr>
            <p:ph type="body" idx="1"/>
          </p:nvPr>
        </p:nvSpPr>
        <p:spPr>
          <a:xfrm>
            <a:off x="381000" y="1524000"/>
            <a:ext cx="8388350" cy="4183063"/>
          </a:xfrm>
        </p:spPr>
        <p:txBody>
          <a:bodyPr/>
          <a:lstStyle/>
          <a:p>
            <a:pPr eaLnBrk="1" hangingPunct="1"/>
            <a:r>
              <a:rPr lang="en-US" sz="2600" dirty="0" smtClean="0"/>
              <a:t>You can optionally label your application in SQL Server connections</a:t>
            </a:r>
          </a:p>
          <a:p>
            <a:pPr eaLnBrk="1" hangingPunct="1"/>
            <a:r>
              <a:rPr lang="en-US" sz="2600" dirty="0" smtClean="0"/>
              <a:t>Insert “Application Name=</a:t>
            </a:r>
            <a:r>
              <a:rPr lang="en-US" sz="2600" dirty="0" err="1" smtClean="0"/>
              <a:t>MyApp</a:t>
            </a:r>
            <a:r>
              <a:rPr lang="en-US" sz="2600" dirty="0" smtClean="0"/>
              <a:t>;” </a:t>
            </a:r>
            <a:r>
              <a:rPr lang="en-US" sz="2600" smtClean="0"/>
              <a:t>into an ADO.NET </a:t>
            </a:r>
            <a:r>
              <a:rPr lang="en-US" sz="2600" dirty="0" smtClean="0"/>
              <a:t>connection string</a:t>
            </a:r>
          </a:p>
          <a:p>
            <a:pPr eaLnBrk="1" hangingPunct="1"/>
            <a:r>
              <a:rPr lang="en-US" sz="2600" dirty="0" smtClean="0"/>
              <a:t>Useful for identifying connections from the application to SQL Server</a:t>
            </a:r>
          </a:p>
          <a:p>
            <a:pPr lvl="1" eaLnBrk="1" hangingPunct="1"/>
            <a:r>
              <a:rPr lang="en-US" sz="2400" dirty="0" smtClean="0"/>
              <a:t>Shows as </a:t>
            </a:r>
            <a:r>
              <a:rPr lang="en-US" sz="2400" dirty="0" err="1" smtClean="0"/>
              <a:t>ProgramName</a:t>
            </a:r>
            <a:r>
              <a:rPr lang="en-US" sz="2400" dirty="0" smtClean="0"/>
              <a:t> in sp_who2 procedure</a:t>
            </a:r>
          </a:p>
          <a:p>
            <a:pPr lvl="1" eaLnBrk="1" hangingPunct="1"/>
            <a:r>
              <a:rPr lang="en-US" sz="2400" dirty="0" smtClean="0"/>
              <a:t>Shows as program_name in sysprocesses table</a:t>
            </a:r>
          </a:p>
          <a:p>
            <a:pPr eaLnBrk="1" hangingPunct="1"/>
            <a:r>
              <a:rPr lang="en-US" sz="2600" dirty="0" smtClean="0"/>
              <a:t>You can use Application Name as filter in SQL Server Profiler</a:t>
            </a:r>
          </a:p>
        </p:txBody>
      </p:sp>
    </p:spTree>
  </p:cSld>
  <p:clrMapOvr>
    <a:masterClrMapping/>
  </p:clrMapOvr>
  <p:transition>
    <p:wip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609600"/>
            <a:ext cx="8382000" cy="457200"/>
          </a:xfrm>
        </p:spPr>
        <p:txBody>
          <a:bodyPr/>
          <a:lstStyle/>
          <a:p>
            <a:r>
              <a:rPr lang="en-US" dirty="0" smtClean="0"/>
              <a:t>Consider Database Mirroring for easy failover</a:t>
            </a:r>
            <a:endParaRPr lang="en-US" dirty="0"/>
          </a:p>
        </p:txBody>
      </p:sp>
      <p:sp>
        <p:nvSpPr>
          <p:cNvPr id="3" name="Content Placeholder 2"/>
          <p:cNvSpPr>
            <a:spLocks noGrp="1"/>
          </p:cNvSpPr>
          <p:nvPr>
            <p:ph idx="1"/>
          </p:nvPr>
        </p:nvSpPr>
        <p:spPr>
          <a:xfrm>
            <a:off x="304800" y="1371600"/>
            <a:ext cx="8610600" cy="4648200"/>
          </a:xfrm>
        </p:spPr>
        <p:txBody>
          <a:bodyPr/>
          <a:lstStyle/>
          <a:p>
            <a:r>
              <a:rPr lang="en-US" dirty="0" smtClean="0"/>
              <a:t>Synchronous database mirroring supports automatic failover to mirror server</a:t>
            </a:r>
          </a:p>
          <a:p>
            <a:r>
              <a:rPr lang="en-US" dirty="0" smtClean="0"/>
              <a:t>Good news – supported in Standard Edition</a:t>
            </a:r>
          </a:p>
          <a:p>
            <a:r>
              <a:rPr lang="en-US" dirty="0" smtClean="0"/>
              <a:t>Easy to set up:</a:t>
            </a:r>
          </a:p>
          <a:p>
            <a:pPr lvl="1"/>
            <a:r>
              <a:rPr lang="en-US" sz="2200" dirty="0" smtClean="0"/>
              <a:t>Backup on primary, restore on mirror with NORECOVERY</a:t>
            </a:r>
          </a:p>
          <a:p>
            <a:pPr lvl="1"/>
            <a:r>
              <a:rPr lang="en-US" sz="2200" dirty="0" smtClean="0"/>
              <a:t>Run DB Mirroring Wizard (select a witness in the process)</a:t>
            </a:r>
          </a:p>
          <a:p>
            <a:pPr lvl="1"/>
            <a:r>
              <a:rPr lang="en-US" sz="2200" dirty="0" smtClean="0"/>
              <a:t>Modify the connection strings to include “Failover Partner=</a:t>
            </a:r>
            <a:r>
              <a:rPr lang="en-US" sz="2200" dirty="0" err="1" smtClean="0"/>
              <a:t>MirrorServer</a:t>
            </a:r>
            <a:r>
              <a:rPr lang="en-US" sz="2200" dirty="0" smtClean="0"/>
              <a:t>;”</a:t>
            </a:r>
          </a:p>
          <a:p>
            <a:r>
              <a:rPr lang="en-US" dirty="0" smtClean="0"/>
              <a:t>Transparent failover to mirror server</a:t>
            </a:r>
          </a:p>
          <a:p>
            <a:pPr lvl="1"/>
            <a:r>
              <a:rPr lang="en-US" sz="2000" dirty="0" smtClean="0"/>
              <a:t>If the primary is down, the mirror takes over and apps continue working</a:t>
            </a:r>
          </a:p>
          <a:p>
            <a:pPr lvl="1"/>
            <a:r>
              <a:rPr lang="en-US" sz="2000" dirty="0" smtClean="0"/>
              <a:t>You can fail back after the issue is resolved</a:t>
            </a:r>
            <a:endParaRPr lang="en-US" sz="2000" dirty="0"/>
          </a:p>
        </p:txBody>
      </p:sp>
    </p:spTree>
  </p:cSld>
  <p:clrMapOvr>
    <a:masterClrMapping/>
  </p:clrMapOvr>
  <p:transition>
    <p:wip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1295400" y="2133600"/>
            <a:ext cx="5562600" cy="1409700"/>
          </a:xfrm>
        </p:spPr>
        <p:txBody>
          <a:bodyPr/>
          <a:lstStyle/>
          <a:p>
            <a:pPr eaLnBrk="1" hangingPunct="1"/>
            <a:r>
              <a:rPr lang="en-US" dirty="0" smtClean="0"/>
              <a:t>Database Mirroring Demo</a:t>
            </a:r>
            <a:br>
              <a:rPr lang="en-US" dirty="0" smtClean="0"/>
            </a:br>
            <a:endParaRPr lang="en-US" dirty="0" smtClean="0"/>
          </a:p>
        </p:txBody>
      </p:sp>
      <p:sp>
        <p:nvSpPr>
          <p:cNvPr id="37891" name="Rectangle 3"/>
          <p:cNvSpPr>
            <a:spLocks noGrp="1" noChangeArrowheads="1"/>
          </p:cNvSpPr>
          <p:nvPr>
            <p:ph type="body" idx="1"/>
          </p:nvPr>
        </p:nvSpPr>
        <p:spPr>
          <a:xfrm>
            <a:off x="2057400" y="3733800"/>
            <a:ext cx="5715000" cy="530225"/>
          </a:xfrm>
        </p:spPr>
        <p:txBody>
          <a:bodyPr/>
          <a:lstStyle/>
          <a:p>
            <a:pPr eaLnBrk="1" hangingPunct="1">
              <a:buFontTx/>
              <a:buNone/>
            </a:pPr>
            <a:endParaRPr lang="en-US" smtClean="0"/>
          </a:p>
        </p:txBody>
      </p:sp>
    </p:spTree>
  </p:cSld>
  <p:clrMapOvr>
    <a:masterClrMapping/>
  </p:clrMapOvr>
  <p:transition>
    <p:wip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Rot="1" noChangeArrowheads="1"/>
          </p:cNvSpPr>
          <p:nvPr>
            <p:ph type="title"/>
          </p:nvPr>
        </p:nvSpPr>
        <p:spPr/>
        <p:txBody>
          <a:bodyPr/>
          <a:lstStyle/>
          <a:p>
            <a:pPr eaLnBrk="1" hangingPunct="1"/>
            <a:r>
              <a:rPr lang="en-US" smtClean="0"/>
              <a:t>Use Synonyms in SQL Server 2005 and higher</a:t>
            </a:r>
          </a:p>
        </p:txBody>
      </p:sp>
      <p:sp>
        <p:nvSpPr>
          <p:cNvPr id="20483" name="Rectangle 3"/>
          <p:cNvSpPr>
            <a:spLocks noGrp="1" noChangeArrowheads="1"/>
          </p:cNvSpPr>
          <p:nvPr>
            <p:ph type="body" idx="1"/>
          </p:nvPr>
        </p:nvSpPr>
        <p:spPr/>
        <p:txBody>
          <a:bodyPr/>
          <a:lstStyle/>
          <a:p>
            <a:pPr eaLnBrk="1" hangingPunct="1"/>
            <a:r>
              <a:rPr lang="en-US" dirty="0" smtClean="0"/>
              <a:t>Database level objects that provide alternate names for objects in another database or another database server</a:t>
            </a:r>
          </a:p>
          <a:p>
            <a:pPr eaLnBrk="1" hangingPunct="1"/>
            <a:r>
              <a:rPr lang="en-US" dirty="0" smtClean="0"/>
              <a:t>The following objects can be aliased – tables, stored procedures, user-defined functions and views</a:t>
            </a:r>
          </a:p>
          <a:p>
            <a:pPr eaLnBrk="1" hangingPunct="1"/>
            <a:r>
              <a:rPr lang="en-US" dirty="0" smtClean="0"/>
              <a:t>You can avoid using two-part, three-part and four-part names</a:t>
            </a:r>
          </a:p>
          <a:p>
            <a:pPr eaLnBrk="1" hangingPunct="1"/>
            <a:r>
              <a:rPr lang="en-US" dirty="0" smtClean="0"/>
              <a:t>Biggest advantage – you may not have to modify your application if you move tables or other objects to another database or server</a:t>
            </a:r>
          </a:p>
          <a:p>
            <a:pPr lvl="1" eaLnBrk="1" hangingPunct="1"/>
            <a:r>
              <a:rPr lang="en-US" dirty="0" smtClean="0"/>
              <a:t>Warning – if you move to another server, you may need to modify the properties of the linked server (RPC to TRUE, Data Access as well)</a:t>
            </a:r>
          </a:p>
        </p:txBody>
      </p:sp>
    </p:spTree>
  </p:cSld>
  <p:clrMapOvr>
    <a:masterClrMapping/>
  </p:clrMapOvr>
  <p:transition>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body" idx="1"/>
          </p:nvPr>
        </p:nvSpPr>
        <p:spPr>
          <a:xfrm>
            <a:off x="228600" y="1371600"/>
            <a:ext cx="8610600" cy="5105400"/>
          </a:xfrm>
        </p:spPr>
        <p:txBody>
          <a:bodyPr/>
          <a:lstStyle/>
          <a:p>
            <a:pPr eaLnBrk="1" hangingPunct="1">
              <a:lnSpc>
                <a:spcPct val="90000"/>
              </a:lnSpc>
            </a:pPr>
            <a:r>
              <a:rPr lang="en-US" sz="2000" dirty="0" smtClean="0"/>
              <a:t>Principal Database Architect at </a:t>
            </a:r>
            <a:r>
              <a:rPr lang="en-US" sz="2000" dirty="0" err="1" smtClean="0"/>
              <a:t>MyWebGrocer</a:t>
            </a:r>
            <a:endParaRPr lang="en-US" sz="2000" dirty="0" smtClean="0"/>
          </a:p>
          <a:p>
            <a:pPr eaLnBrk="1" hangingPunct="1">
              <a:lnSpc>
                <a:spcPct val="90000"/>
              </a:lnSpc>
            </a:pPr>
            <a:r>
              <a:rPr lang="en-US" sz="2000" dirty="0" smtClean="0"/>
              <a:t>Independent SQL Server consultant</a:t>
            </a:r>
          </a:p>
          <a:p>
            <a:pPr eaLnBrk="1" hangingPunct="1">
              <a:lnSpc>
                <a:spcPct val="90000"/>
              </a:lnSpc>
            </a:pPr>
            <a:r>
              <a:rPr lang="en-US" sz="2000" dirty="0" smtClean="0"/>
              <a:t>Specialize in</a:t>
            </a:r>
          </a:p>
          <a:p>
            <a:pPr lvl="1" eaLnBrk="1" hangingPunct="1">
              <a:lnSpc>
                <a:spcPct val="90000"/>
              </a:lnSpc>
            </a:pPr>
            <a:r>
              <a:rPr lang="en-US" sz="2000" dirty="0" smtClean="0"/>
              <a:t>SQL Server </a:t>
            </a:r>
            <a:r>
              <a:rPr lang="en-US" sz="2000" dirty="0" smtClean="0"/>
              <a:t>development, High Availability</a:t>
            </a:r>
            <a:endParaRPr lang="en-US" sz="2000" dirty="0" smtClean="0"/>
          </a:p>
          <a:p>
            <a:pPr lvl="1" eaLnBrk="1" hangingPunct="1">
              <a:lnSpc>
                <a:spcPct val="90000"/>
              </a:lnSpc>
            </a:pPr>
            <a:r>
              <a:rPr lang="en-US" sz="2000" dirty="0" smtClean="0"/>
              <a:t>Data Access, ADO.NET, SSIS, data exchange</a:t>
            </a:r>
          </a:p>
          <a:p>
            <a:pPr eaLnBrk="1" hangingPunct="1">
              <a:lnSpc>
                <a:spcPct val="90000"/>
              </a:lnSpc>
            </a:pPr>
            <a:r>
              <a:rPr lang="en-US" sz="2000" dirty="0" smtClean="0"/>
              <a:t>Writer for Visual Studio Magazine, SQL Server Magazine, SearchSQLServer.com</a:t>
            </a:r>
          </a:p>
          <a:p>
            <a:pPr eaLnBrk="1" hangingPunct="1">
              <a:lnSpc>
                <a:spcPct val="90000"/>
              </a:lnSpc>
            </a:pPr>
            <a:r>
              <a:rPr lang="en-US" sz="2000" dirty="0" smtClean="0"/>
              <a:t>Involved in Professional Association for SQL Server (www.sqlpass.org)</a:t>
            </a:r>
          </a:p>
          <a:p>
            <a:pPr lvl="1" eaLnBrk="1" hangingPunct="1">
              <a:lnSpc>
                <a:spcPct val="90000"/>
              </a:lnSpc>
            </a:pPr>
            <a:r>
              <a:rPr lang="en-US" sz="2000" dirty="0" smtClean="0"/>
              <a:t>Speaker at 2002, 2003, 2006 PASS Community Summit</a:t>
            </a:r>
          </a:p>
          <a:p>
            <a:pPr lvl="1" eaLnBrk="1" hangingPunct="1">
              <a:lnSpc>
                <a:spcPct val="90000"/>
              </a:lnSpc>
            </a:pPr>
            <a:r>
              <a:rPr lang="en-US" sz="2000" dirty="0" smtClean="0"/>
              <a:t>Member of Program Committee the last 7 years</a:t>
            </a:r>
          </a:p>
          <a:p>
            <a:pPr lvl="2" eaLnBrk="1" hangingPunct="1">
              <a:lnSpc>
                <a:spcPct val="90000"/>
              </a:lnSpc>
            </a:pPr>
            <a:r>
              <a:rPr lang="en-US" sz="2000" dirty="0" smtClean="0"/>
              <a:t>Track Leader for “Database and Application Development” track</a:t>
            </a:r>
          </a:p>
          <a:p>
            <a:pPr eaLnBrk="1" hangingPunct="1">
              <a:lnSpc>
                <a:spcPct val="90000"/>
              </a:lnSpc>
            </a:pPr>
            <a:r>
              <a:rPr lang="en-US" sz="2000" dirty="0" err="1" smtClean="0"/>
              <a:t>DevTeach</a:t>
            </a:r>
            <a:r>
              <a:rPr lang="en-US" sz="2000" dirty="0" smtClean="0"/>
              <a:t> /</a:t>
            </a:r>
            <a:r>
              <a:rPr lang="en-US" sz="2000" dirty="0" err="1" smtClean="0"/>
              <a:t>SQLTeach</a:t>
            </a:r>
            <a:r>
              <a:rPr lang="en-US" sz="2000" dirty="0" smtClean="0"/>
              <a:t>  Chair for SQL Server </a:t>
            </a:r>
          </a:p>
          <a:p>
            <a:pPr eaLnBrk="1" hangingPunct="1">
              <a:lnSpc>
                <a:spcPct val="90000"/>
              </a:lnSpc>
            </a:pPr>
            <a:r>
              <a:rPr lang="en-US" sz="2000" dirty="0" smtClean="0"/>
              <a:t>President of Vermont SQL Server User Group</a:t>
            </a:r>
          </a:p>
          <a:p>
            <a:pPr eaLnBrk="1" hangingPunct="1">
              <a:lnSpc>
                <a:spcPct val="90000"/>
              </a:lnSpc>
            </a:pPr>
            <a:r>
              <a:rPr lang="en-US" sz="2000" dirty="0" smtClean="0"/>
              <a:t>Blog: </a:t>
            </a:r>
            <a:r>
              <a:rPr lang="en-US" sz="2000" dirty="0" smtClean="0">
                <a:hlinkClick r:id="rId3"/>
              </a:rPr>
              <a:t>http://sqlblog.com/blogs/roman_rehak</a:t>
            </a:r>
            <a:endParaRPr lang="en-US" sz="2000" dirty="0" smtClean="0"/>
          </a:p>
        </p:txBody>
      </p:sp>
      <p:sp>
        <p:nvSpPr>
          <p:cNvPr id="6147" name="Rectangle 3"/>
          <p:cNvSpPr>
            <a:spLocks noGrp="1" noChangeArrowheads="1"/>
          </p:cNvSpPr>
          <p:nvPr>
            <p:ph type="title"/>
          </p:nvPr>
        </p:nvSpPr>
        <p:spPr>
          <a:xfrm>
            <a:off x="304800" y="838200"/>
            <a:ext cx="7772400" cy="390525"/>
          </a:xfrm>
        </p:spPr>
        <p:txBody>
          <a:bodyPr/>
          <a:lstStyle/>
          <a:p>
            <a:pPr eaLnBrk="1" hangingPunct="1"/>
            <a:r>
              <a:rPr lang="en-US" sz="2800" smtClean="0"/>
              <a:t>Professional Background</a:t>
            </a:r>
          </a:p>
        </p:txBody>
      </p:sp>
    </p:spTree>
  </p:cSld>
  <p:clrMapOvr>
    <a:masterClrMapping/>
  </p:clrMapOvr>
  <p:transition>
    <p:wip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Rot="1" noChangeArrowheads="1"/>
          </p:cNvSpPr>
          <p:nvPr>
            <p:ph type="title"/>
          </p:nvPr>
        </p:nvSpPr>
        <p:spPr/>
        <p:txBody>
          <a:bodyPr/>
          <a:lstStyle/>
          <a:p>
            <a:pPr eaLnBrk="1" hangingPunct="1"/>
            <a:r>
              <a:rPr lang="en-US" smtClean="0"/>
              <a:t>Synonyms</a:t>
            </a:r>
          </a:p>
        </p:txBody>
      </p:sp>
      <p:sp>
        <p:nvSpPr>
          <p:cNvPr id="21507" name="Rectangle 3"/>
          <p:cNvSpPr>
            <a:spLocks noGrp="1" noChangeArrowheads="1"/>
          </p:cNvSpPr>
          <p:nvPr>
            <p:ph type="body" idx="1"/>
          </p:nvPr>
        </p:nvSpPr>
        <p:spPr/>
        <p:txBody>
          <a:bodyPr/>
          <a:lstStyle/>
          <a:p>
            <a:pPr eaLnBrk="1" hangingPunct="1">
              <a:buFontTx/>
              <a:buNone/>
            </a:pPr>
            <a:r>
              <a:rPr lang="en-US" dirty="0" smtClean="0">
                <a:solidFill>
                  <a:schemeClr val="accent1"/>
                </a:solidFill>
              </a:rPr>
              <a:t>CREATE SYNONYM [</a:t>
            </a:r>
            <a:r>
              <a:rPr lang="en-US" dirty="0" err="1" smtClean="0">
                <a:solidFill>
                  <a:schemeClr val="accent1"/>
                </a:solidFill>
              </a:rPr>
              <a:t>dbo</a:t>
            </a:r>
            <a:r>
              <a:rPr lang="en-US" dirty="0" smtClean="0">
                <a:solidFill>
                  <a:schemeClr val="accent1"/>
                </a:solidFill>
              </a:rPr>
              <a:t>].[</a:t>
            </a:r>
            <a:r>
              <a:rPr lang="en-US" dirty="0" err="1" smtClean="0">
                <a:solidFill>
                  <a:schemeClr val="accent1"/>
                </a:solidFill>
              </a:rPr>
              <a:t>AWContact</a:t>
            </a:r>
            <a:r>
              <a:rPr lang="en-US" dirty="0" smtClean="0">
                <a:solidFill>
                  <a:schemeClr val="accent1"/>
                </a:solidFill>
              </a:rPr>
              <a:t>]</a:t>
            </a:r>
          </a:p>
          <a:p>
            <a:pPr eaLnBrk="1" hangingPunct="1">
              <a:buFontTx/>
              <a:buNone/>
            </a:pPr>
            <a:r>
              <a:rPr lang="en-US" dirty="0" smtClean="0">
                <a:solidFill>
                  <a:schemeClr val="accent1"/>
                </a:solidFill>
              </a:rPr>
              <a:t>FOR [AdventureWorks2008].[Person].[Contact]</a:t>
            </a:r>
          </a:p>
          <a:p>
            <a:pPr eaLnBrk="1" hangingPunct="1">
              <a:buFontTx/>
              <a:buNone/>
            </a:pPr>
            <a:endParaRPr lang="en-US" dirty="0" smtClean="0">
              <a:solidFill>
                <a:schemeClr val="accent1"/>
              </a:solidFill>
            </a:endParaRPr>
          </a:p>
          <a:p>
            <a:pPr eaLnBrk="1" hangingPunct="1">
              <a:buFontTx/>
              <a:buNone/>
            </a:pPr>
            <a:r>
              <a:rPr lang="en-US" dirty="0" smtClean="0">
                <a:solidFill>
                  <a:schemeClr val="accent1"/>
                </a:solidFill>
              </a:rPr>
              <a:t>CREATE SYNONYM [</a:t>
            </a:r>
            <a:r>
              <a:rPr lang="en-US" dirty="0" err="1" smtClean="0">
                <a:solidFill>
                  <a:schemeClr val="accent1"/>
                </a:solidFill>
              </a:rPr>
              <a:t>dbo</a:t>
            </a:r>
            <a:r>
              <a:rPr lang="en-US" dirty="0" smtClean="0">
                <a:solidFill>
                  <a:schemeClr val="accent1"/>
                </a:solidFill>
              </a:rPr>
              <a:t>].[Orders]</a:t>
            </a:r>
          </a:p>
          <a:p>
            <a:pPr eaLnBrk="1" hangingPunct="1">
              <a:buFontTx/>
              <a:buNone/>
            </a:pPr>
            <a:r>
              <a:rPr lang="en-US" dirty="0" smtClean="0">
                <a:solidFill>
                  <a:schemeClr val="accent1"/>
                </a:solidFill>
              </a:rPr>
              <a:t>FOR [DBS17].[</a:t>
            </a:r>
            <a:r>
              <a:rPr lang="en-US" dirty="0" err="1" smtClean="0">
                <a:solidFill>
                  <a:schemeClr val="accent1"/>
                </a:solidFill>
              </a:rPr>
              <a:t>Northwind</a:t>
            </a:r>
            <a:r>
              <a:rPr lang="en-US" dirty="0" smtClean="0">
                <a:solidFill>
                  <a:schemeClr val="accent1"/>
                </a:solidFill>
              </a:rPr>
              <a:t>].[</a:t>
            </a:r>
            <a:r>
              <a:rPr lang="en-US" dirty="0" err="1" smtClean="0">
                <a:solidFill>
                  <a:schemeClr val="accent1"/>
                </a:solidFill>
              </a:rPr>
              <a:t>dbo</a:t>
            </a:r>
            <a:r>
              <a:rPr lang="en-US" dirty="0" smtClean="0">
                <a:solidFill>
                  <a:schemeClr val="accent1"/>
                </a:solidFill>
              </a:rPr>
              <a:t>].[Orders]</a:t>
            </a:r>
          </a:p>
          <a:p>
            <a:pPr eaLnBrk="1" hangingPunct="1">
              <a:buFontTx/>
              <a:buNone/>
            </a:pPr>
            <a:r>
              <a:rPr lang="en-US" dirty="0" smtClean="0">
                <a:solidFill>
                  <a:schemeClr val="accent1"/>
                </a:solidFill>
              </a:rPr>
              <a:t>GO</a:t>
            </a:r>
          </a:p>
          <a:p>
            <a:pPr eaLnBrk="1" hangingPunct="1">
              <a:buFontTx/>
              <a:buNone/>
            </a:pPr>
            <a:endParaRPr lang="en-US" dirty="0" smtClean="0">
              <a:solidFill>
                <a:schemeClr val="accent1"/>
              </a:solidFill>
            </a:endParaRPr>
          </a:p>
          <a:p>
            <a:pPr eaLnBrk="1" hangingPunct="1">
              <a:buFontTx/>
              <a:buNone/>
            </a:pPr>
            <a:r>
              <a:rPr lang="en-US" dirty="0" smtClean="0">
                <a:solidFill>
                  <a:schemeClr val="accent1"/>
                </a:solidFill>
              </a:rPr>
              <a:t>SELECT * FROM </a:t>
            </a:r>
            <a:r>
              <a:rPr lang="en-US" dirty="0" err="1" smtClean="0">
                <a:solidFill>
                  <a:schemeClr val="accent1"/>
                </a:solidFill>
              </a:rPr>
              <a:t>AWContact</a:t>
            </a:r>
            <a:r>
              <a:rPr lang="en-US" dirty="0" smtClean="0">
                <a:solidFill>
                  <a:schemeClr val="accent1"/>
                </a:solidFill>
              </a:rPr>
              <a:t> – cross database call</a:t>
            </a:r>
          </a:p>
          <a:p>
            <a:pPr eaLnBrk="1" hangingPunct="1">
              <a:buFontTx/>
              <a:buNone/>
            </a:pPr>
            <a:r>
              <a:rPr lang="en-US" dirty="0" smtClean="0">
                <a:solidFill>
                  <a:schemeClr val="accent1"/>
                </a:solidFill>
              </a:rPr>
              <a:t>SELECT * FROM Orders  -- linked server call</a:t>
            </a:r>
          </a:p>
          <a:p>
            <a:pPr eaLnBrk="1" hangingPunct="1">
              <a:buFontTx/>
              <a:buNone/>
            </a:pPr>
            <a:endParaRPr lang="en-US" dirty="0" smtClean="0"/>
          </a:p>
          <a:p>
            <a:pPr eaLnBrk="1" hangingPunct="1">
              <a:buFontTx/>
              <a:buNone/>
            </a:pPr>
            <a:endParaRPr lang="en-US" dirty="0" smtClean="0"/>
          </a:p>
        </p:txBody>
      </p:sp>
    </p:spTree>
  </p:cSld>
  <p:clrMapOvr>
    <a:masterClrMapping/>
  </p:clrMapOvr>
  <p:transition>
    <p:wip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body" idx="1"/>
          </p:nvPr>
        </p:nvSpPr>
        <p:spPr>
          <a:xfrm>
            <a:off x="381000" y="1524000"/>
            <a:ext cx="8388350" cy="4405313"/>
          </a:xfrm>
        </p:spPr>
        <p:txBody>
          <a:bodyPr/>
          <a:lstStyle/>
          <a:p>
            <a:pPr eaLnBrk="1" hangingPunct="1"/>
            <a:r>
              <a:rPr lang="en-US" smtClean="0"/>
              <a:t>Useful T-SQL</a:t>
            </a:r>
          </a:p>
          <a:p>
            <a:pPr eaLnBrk="1" hangingPunct="1"/>
            <a:r>
              <a:rPr lang="en-US" smtClean="0"/>
              <a:t>Miscellaneous Tips and Tricks</a:t>
            </a:r>
          </a:p>
          <a:p>
            <a:pPr eaLnBrk="1" hangingPunct="1"/>
            <a:r>
              <a:rPr lang="en-US" smtClean="0">
                <a:solidFill>
                  <a:schemeClr val="accent1"/>
                </a:solidFill>
              </a:rPr>
              <a:t>SQL Server Client Tools Tips and Tricks</a:t>
            </a:r>
          </a:p>
          <a:p>
            <a:pPr eaLnBrk="1" hangingPunct="1"/>
            <a:r>
              <a:rPr lang="en-US" smtClean="0"/>
              <a:t>Database Modifications</a:t>
            </a:r>
          </a:p>
          <a:p>
            <a:pPr lvl="1" eaLnBrk="1" hangingPunct="1"/>
            <a:r>
              <a:rPr lang="en-US" smtClean="0"/>
              <a:t>Object Modification</a:t>
            </a:r>
          </a:p>
          <a:p>
            <a:pPr lvl="1" eaLnBrk="1" hangingPunct="1"/>
            <a:r>
              <a:rPr lang="en-US" smtClean="0"/>
              <a:t>Scripting</a:t>
            </a:r>
          </a:p>
          <a:p>
            <a:pPr lvl="1" eaLnBrk="1" hangingPunct="1"/>
            <a:r>
              <a:rPr lang="en-US" smtClean="0"/>
              <a:t>Deployment</a:t>
            </a:r>
          </a:p>
          <a:p>
            <a:pPr eaLnBrk="1" hangingPunct="1"/>
            <a:r>
              <a:rPr lang="en-US" smtClean="0"/>
              <a:t>Questions</a:t>
            </a:r>
          </a:p>
        </p:txBody>
      </p:sp>
      <p:sp>
        <p:nvSpPr>
          <p:cNvPr id="22531" name="Rectangle 3"/>
          <p:cNvSpPr>
            <a:spLocks noGrp="1" noChangeArrowheads="1"/>
          </p:cNvSpPr>
          <p:nvPr>
            <p:ph type="title"/>
          </p:nvPr>
        </p:nvSpPr>
        <p:spPr/>
        <p:txBody>
          <a:bodyPr/>
          <a:lstStyle/>
          <a:p>
            <a:pPr eaLnBrk="1" hangingPunct="1"/>
            <a:r>
              <a:rPr lang="en-US" smtClean="0"/>
              <a:t>Agenda</a:t>
            </a:r>
          </a:p>
        </p:txBody>
      </p:sp>
    </p:spTree>
  </p:cSld>
  <p:clrMapOvr>
    <a:masterClrMapping/>
  </p:clrMapOvr>
  <p:transition>
    <p:wip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381000" y="838200"/>
            <a:ext cx="7924800" cy="533400"/>
          </a:xfrm>
        </p:spPr>
        <p:txBody>
          <a:bodyPr/>
          <a:lstStyle/>
          <a:p>
            <a:pPr eaLnBrk="1" hangingPunct="1"/>
            <a:r>
              <a:rPr lang="en-US" sz="3400" smtClean="0"/>
              <a:t>SQL Server Client Network Utility</a:t>
            </a:r>
          </a:p>
        </p:txBody>
      </p:sp>
      <p:sp>
        <p:nvSpPr>
          <p:cNvPr id="23555" name="Rectangle 3"/>
          <p:cNvSpPr>
            <a:spLocks noGrp="1" noChangeArrowheads="1"/>
          </p:cNvSpPr>
          <p:nvPr>
            <p:ph type="body" idx="1"/>
          </p:nvPr>
        </p:nvSpPr>
        <p:spPr>
          <a:xfrm>
            <a:off x="381000" y="1600200"/>
            <a:ext cx="8388350" cy="4603750"/>
          </a:xfrm>
        </p:spPr>
        <p:txBody>
          <a:bodyPr/>
          <a:lstStyle/>
          <a:p>
            <a:pPr eaLnBrk="1" hangingPunct="1"/>
            <a:r>
              <a:rPr lang="en-US" sz="2800" dirty="0" smtClean="0"/>
              <a:t>Allows you to create aliases to SQL Server, useful for:</a:t>
            </a:r>
          </a:p>
          <a:p>
            <a:pPr lvl="2" eaLnBrk="1" hangingPunct="1"/>
            <a:r>
              <a:rPr lang="en-US" sz="2000" dirty="0" smtClean="0"/>
              <a:t>Creating friendly names for computers accessed over the Internet</a:t>
            </a:r>
          </a:p>
          <a:p>
            <a:pPr lvl="2" eaLnBrk="1" hangingPunct="1"/>
            <a:r>
              <a:rPr lang="en-US" sz="2000" dirty="0" smtClean="0"/>
              <a:t>Create logical names for DB servers</a:t>
            </a:r>
          </a:p>
          <a:p>
            <a:pPr lvl="2" eaLnBrk="1" hangingPunct="1"/>
            <a:r>
              <a:rPr lang="en-US" sz="2000" dirty="0" smtClean="0"/>
              <a:t>Redirecting connections to a different DB server</a:t>
            </a:r>
          </a:p>
          <a:p>
            <a:pPr lvl="2" eaLnBrk="1" hangingPunct="1"/>
            <a:r>
              <a:rPr lang="en-US" sz="2000" dirty="0" smtClean="0"/>
              <a:t>Associating network library with a connection (</a:t>
            </a:r>
            <a:r>
              <a:rPr lang="en-US" sz="2000" dirty="0" err="1" smtClean="0"/>
              <a:t>myserverNP</a:t>
            </a:r>
            <a:r>
              <a:rPr lang="en-US" sz="2000" dirty="0" smtClean="0"/>
              <a:t>)</a:t>
            </a:r>
          </a:p>
          <a:p>
            <a:pPr lvl="2" eaLnBrk="1" hangingPunct="1"/>
            <a:r>
              <a:rPr lang="en-US" sz="2000" dirty="0" smtClean="0"/>
              <a:t>Accessing named instances as if they were default instances</a:t>
            </a:r>
          </a:p>
          <a:p>
            <a:pPr lvl="2" eaLnBrk="1" hangingPunct="1"/>
            <a:endParaRPr lang="en-US" sz="2000" dirty="0" smtClean="0"/>
          </a:p>
          <a:p>
            <a:pPr eaLnBrk="1" hangingPunct="1"/>
            <a:r>
              <a:rPr lang="en-US" sz="2000" dirty="0" smtClean="0"/>
              <a:t>Installed with SQL Server client tools or MDAC (“cliconfg” from command prompt)</a:t>
            </a:r>
          </a:p>
        </p:txBody>
      </p:sp>
    </p:spTree>
  </p:cSld>
  <p:clrMapOvr>
    <a:masterClrMapping/>
  </p:clrMapOvr>
  <p:transition>
    <p:wip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rrowheads="1"/>
          </p:cNvSpPr>
          <p:nvPr>
            <p:ph type="title"/>
          </p:nvPr>
        </p:nvSpPr>
        <p:spPr/>
        <p:txBody>
          <a:bodyPr/>
          <a:lstStyle/>
          <a:p>
            <a:pPr eaLnBrk="1" hangingPunct="1"/>
            <a:r>
              <a:rPr lang="en-US" smtClean="0"/>
              <a:t>Sqlcmd utility</a:t>
            </a:r>
          </a:p>
        </p:txBody>
      </p:sp>
      <p:sp>
        <p:nvSpPr>
          <p:cNvPr id="24579" name="Rectangle 3"/>
          <p:cNvSpPr>
            <a:spLocks noGrp="1" noChangeArrowheads="1"/>
          </p:cNvSpPr>
          <p:nvPr>
            <p:ph type="body" idx="1"/>
          </p:nvPr>
        </p:nvSpPr>
        <p:spPr/>
        <p:txBody>
          <a:bodyPr/>
          <a:lstStyle/>
          <a:p>
            <a:pPr eaLnBrk="1" hangingPunct="1"/>
            <a:r>
              <a:rPr lang="en-US" smtClean="0"/>
              <a:t>Command-line utility that replaces osql</a:t>
            </a:r>
          </a:p>
          <a:p>
            <a:pPr eaLnBrk="1" hangingPunct="1"/>
            <a:r>
              <a:rPr lang="en-US" smtClean="0"/>
              <a:t>You can think of it as T-SQL++</a:t>
            </a:r>
          </a:p>
          <a:p>
            <a:pPr eaLnBrk="1" hangingPunct="1"/>
            <a:r>
              <a:rPr lang="en-US" smtClean="0"/>
              <a:t>You can execute SQL scripts</a:t>
            </a:r>
          </a:p>
          <a:p>
            <a:pPr lvl="1" eaLnBrk="1" hangingPunct="1"/>
            <a:r>
              <a:rPr lang="en-US" smtClean="0"/>
              <a:t>Interactively</a:t>
            </a:r>
          </a:p>
          <a:p>
            <a:pPr lvl="1" eaLnBrk="1" hangingPunct="1"/>
            <a:r>
              <a:rPr lang="en-US" smtClean="0"/>
              <a:t>Passed-in queries</a:t>
            </a:r>
          </a:p>
          <a:p>
            <a:pPr lvl="1" eaLnBrk="1" hangingPunct="1"/>
            <a:r>
              <a:rPr lang="en-US" smtClean="0"/>
              <a:t>Passed-in files</a:t>
            </a:r>
          </a:p>
          <a:p>
            <a:pPr eaLnBrk="1" hangingPunct="1"/>
            <a:r>
              <a:rPr lang="en-US" smtClean="0"/>
              <a:t>Powerful error handling</a:t>
            </a:r>
          </a:p>
        </p:txBody>
      </p:sp>
    </p:spTree>
  </p:cSld>
  <p:clrMapOvr>
    <a:masterClrMapping/>
  </p:clrMapOvr>
  <p:transition>
    <p:wip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Rot="1" noChangeArrowheads="1"/>
          </p:cNvSpPr>
          <p:nvPr>
            <p:ph type="title"/>
          </p:nvPr>
        </p:nvSpPr>
        <p:spPr/>
        <p:txBody>
          <a:bodyPr/>
          <a:lstStyle/>
          <a:p>
            <a:pPr eaLnBrk="1" hangingPunct="1"/>
            <a:r>
              <a:rPr lang="en-US" smtClean="0"/>
              <a:t>Sqlcmd utility</a:t>
            </a:r>
          </a:p>
        </p:txBody>
      </p:sp>
      <p:sp>
        <p:nvSpPr>
          <p:cNvPr id="25603" name="Rectangle 3"/>
          <p:cNvSpPr>
            <a:spLocks noGrp="1" noChangeArrowheads="1"/>
          </p:cNvSpPr>
          <p:nvPr>
            <p:ph type="body" idx="1"/>
          </p:nvPr>
        </p:nvSpPr>
        <p:spPr/>
        <p:txBody>
          <a:bodyPr/>
          <a:lstStyle/>
          <a:p>
            <a:pPr eaLnBrk="1" hangingPunct="1"/>
            <a:r>
              <a:rPr lang="en-US" smtClean="0"/>
              <a:t>New features in SQL 2005</a:t>
            </a:r>
          </a:p>
          <a:p>
            <a:pPr lvl="1" eaLnBrk="1" hangingPunct="1"/>
            <a:r>
              <a:rPr lang="en-US" smtClean="0"/>
              <a:t>Support for variables</a:t>
            </a:r>
          </a:p>
          <a:p>
            <a:pPr lvl="2" eaLnBrk="1" hangingPunct="1"/>
            <a:r>
              <a:rPr lang="en-US" smtClean="0"/>
              <a:t>Local or sent as parameters</a:t>
            </a:r>
          </a:p>
          <a:p>
            <a:pPr lvl="1" eaLnBrk="1" hangingPunct="1"/>
            <a:r>
              <a:rPr lang="en-US" smtClean="0"/>
              <a:t>Connect to other servers</a:t>
            </a:r>
          </a:p>
          <a:p>
            <a:pPr lvl="1" eaLnBrk="1" hangingPunct="1"/>
            <a:r>
              <a:rPr lang="en-US" smtClean="0"/>
              <a:t>Better error handling</a:t>
            </a:r>
          </a:p>
          <a:p>
            <a:pPr lvl="1" eaLnBrk="1" hangingPunct="1"/>
            <a:r>
              <a:rPr lang="en-US" smtClean="0"/>
              <a:t>Can be executed from SSMS</a:t>
            </a:r>
          </a:p>
          <a:p>
            <a:pPr eaLnBrk="1" hangingPunct="1"/>
            <a:r>
              <a:rPr lang="en-US" smtClean="0"/>
              <a:t>Better formatting options</a:t>
            </a:r>
          </a:p>
          <a:p>
            <a:pPr eaLnBrk="1" hangingPunct="1"/>
            <a:r>
              <a:rPr lang="en-US" smtClean="0"/>
              <a:t>Useful for automation/batch processing</a:t>
            </a:r>
          </a:p>
        </p:txBody>
      </p:sp>
    </p:spTree>
  </p:cSld>
  <p:clrMapOvr>
    <a:masterClrMapping/>
  </p:clrMapOvr>
  <p:transition>
    <p:wip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en-US" smtClean="0"/>
              <a:t>TableInfo utility</a:t>
            </a:r>
          </a:p>
        </p:txBody>
      </p:sp>
      <p:sp>
        <p:nvSpPr>
          <p:cNvPr id="26627" name="Rectangle 3"/>
          <p:cNvSpPr>
            <a:spLocks noGrp="1" noChangeArrowheads="1"/>
          </p:cNvSpPr>
          <p:nvPr>
            <p:ph type="body" idx="1"/>
          </p:nvPr>
        </p:nvSpPr>
        <p:spPr>
          <a:xfrm>
            <a:off x="304800" y="1905000"/>
            <a:ext cx="8388350" cy="3889375"/>
          </a:xfrm>
        </p:spPr>
        <p:txBody>
          <a:bodyPr/>
          <a:lstStyle/>
          <a:p>
            <a:pPr eaLnBrk="1" hangingPunct="1"/>
            <a:r>
              <a:rPr lang="en-US" smtClean="0"/>
              <a:t>My own utility to provide quick and comprehensive view of columns, indexes, foreign keys, constraints and permissions</a:t>
            </a:r>
          </a:p>
          <a:p>
            <a:pPr eaLnBrk="1" hangingPunct="1"/>
            <a:r>
              <a:rPr lang="en-US" smtClean="0"/>
              <a:t>Accepts parameters from Query Analyzer  and EM (Server, Database, Username)</a:t>
            </a:r>
          </a:p>
          <a:p>
            <a:pPr lvl="1" eaLnBrk="1" hangingPunct="1"/>
            <a:r>
              <a:rPr lang="en-US" smtClean="0"/>
              <a:t>Sorry, no SSMS integration</a:t>
            </a:r>
          </a:p>
          <a:p>
            <a:pPr eaLnBrk="1" hangingPunct="1"/>
            <a:r>
              <a:rPr lang="en-US" smtClean="0"/>
              <a:t>C# source code available (email me for the most recent version)</a:t>
            </a:r>
          </a:p>
        </p:txBody>
      </p:sp>
    </p:spTree>
  </p:cSld>
  <p:clrMapOvr>
    <a:masterClrMapping/>
  </p:clrMapOvr>
  <p:transition>
    <p:wip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body" idx="1"/>
          </p:nvPr>
        </p:nvSpPr>
        <p:spPr>
          <a:xfrm>
            <a:off x="381000" y="1447800"/>
            <a:ext cx="8388350" cy="4405313"/>
          </a:xfrm>
        </p:spPr>
        <p:txBody>
          <a:bodyPr/>
          <a:lstStyle/>
          <a:p>
            <a:pPr eaLnBrk="1" hangingPunct="1"/>
            <a:r>
              <a:rPr lang="en-US" smtClean="0"/>
              <a:t>Useful T-SQL</a:t>
            </a:r>
          </a:p>
          <a:p>
            <a:pPr eaLnBrk="1" hangingPunct="1"/>
            <a:r>
              <a:rPr lang="en-US" smtClean="0"/>
              <a:t>Miscellaneous Tips and Tricks</a:t>
            </a:r>
          </a:p>
          <a:p>
            <a:pPr eaLnBrk="1" hangingPunct="1"/>
            <a:r>
              <a:rPr lang="en-US" smtClean="0"/>
              <a:t>SQL Server Client Tools Tips and Tricks</a:t>
            </a:r>
          </a:p>
          <a:p>
            <a:pPr eaLnBrk="1" hangingPunct="1"/>
            <a:r>
              <a:rPr lang="en-US" smtClean="0">
                <a:solidFill>
                  <a:schemeClr val="accent1"/>
                </a:solidFill>
              </a:rPr>
              <a:t>Database Modifications</a:t>
            </a:r>
          </a:p>
          <a:p>
            <a:pPr lvl="1" eaLnBrk="1" hangingPunct="1"/>
            <a:r>
              <a:rPr lang="en-US" smtClean="0"/>
              <a:t>Object Modifications</a:t>
            </a:r>
          </a:p>
          <a:p>
            <a:pPr lvl="1" eaLnBrk="1" hangingPunct="1"/>
            <a:r>
              <a:rPr lang="en-US" smtClean="0"/>
              <a:t>Scripting</a:t>
            </a:r>
          </a:p>
          <a:p>
            <a:pPr lvl="1" eaLnBrk="1" hangingPunct="1"/>
            <a:r>
              <a:rPr lang="en-US" smtClean="0"/>
              <a:t>Deployment</a:t>
            </a:r>
          </a:p>
          <a:p>
            <a:pPr eaLnBrk="1" hangingPunct="1"/>
            <a:r>
              <a:rPr lang="en-US" smtClean="0"/>
              <a:t>Questions</a:t>
            </a:r>
          </a:p>
        </p:txBody>
      </p:sp>
      <p:sp>
        <p:nvSpPr>
          <p:cNvPr id="27651" name="Rectangle 3"/>
          <p:cNvSpPr>
            <a:spLocks noGrp="1" noChangeArrowheads="1"/>
          </p:cNvSpPr>
          <p:nvPr>
            <p:ph type="title"/>
          </p:nvPr>
        </p:nvSpPr>
        <p:spPr/>
        <p:txBody>
          <a:bodyPr/>
          <a:lstStyle/>
          <a:p>
            <a:pPr eaLnBrk="1" hangingPunct="1"/>
            <a:r>
              <a:rPr lang="en-US" smtClean="0"/>
              <a:t>Agenda</a:t>
            </a:r>
          </a:p>
        </p:txBody>
      </p:sp>
    </p:spTree>
  </p:cSld>
  <p:clrMapOvr>
    <a:masterClrMapping/>
  </p:clrMapOvr>
  <p:transition>
    <p:wip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body" idx="1"/>
          </p:nvPr>
        </p:nvSpPr>
        <p:spPr>
          <a:xfrm>
            <a:off x="304800" y="1219200"/>
            <a:ext cx="8388350" cy="5016500"/>
          </a:xfrm>
        </p:spPr>
        <p:txBody>
          <a:bodyPr/>
          <a:lstStyle/>
          <a:p>
            <a:pPr eaLnBrk="1" hangingPunct="1"/>
            <a:r>
              <a:rPr lang="en-US" smtClean="0"/>
              <a:t>Can be done with data tools or with sp_rename</a:t>
            </a:r>
          </a:p>
          <a:p>
            <a:pPr eaLnBrk="1" hangingPunct="1"/>
            <a:r>
              <a:rPr lang="en-US" smtClean="0"/>
              <a:t>Side effect for script-based objects – the original CREATE text is not modified</a:t>
            </a:r>
          </a:p>
          <a:p>
            <a:pPr lvl="1" eaLnBrk="1" hangingPunct="1"/>
            <a:r>
              <a:rPr lang="en-US" sz="2000" smtClean="0"/>
              <a:t>Entry in the  </a:t>
            </a:r>
            <a:r>
              <a:rPr lang="en-US" sz="2000" i="1" smtClean="0">
                <a:solidFill>
                  <a:schemeClr val="hlink"/>
                </a:solidFill>
              </a:rPr>
              <a:t>syscomments</a:t>
            </a:r>
            <a:r>
              <a:rPr lang="en-US" sz="2000" smtClean="0"/>
              <a:t> table remains the same</a:t>
            </a:r>
          </a:p>
          <a:p>
            <a:pPr lvl="2" eaLnBrk="1" hangingPunct="1"/>
            <a:r>
              <a:rPr lang="en-US" sz="2000" smtClean="0"/>
              <a:t>After executing </a:t>
            </a:r>
            <a:r>
              <a:rPr lang="en-US" sz="2000" smtClean="0">
                <a:solidFill>
                  <a:schemeClr val="accent1"/>
                </a:solidFill>
              </a:rPr>
              <a:t>sp_rename ‘GetPeople’, ‘GetPeopleNew’</a:t>
            </a:r>
            <a:r>
              <a:rPr lang="en-US" sz="2000" smtClean="0"/>
              <a:t>, the text in syscomments is still “</a:t>
            </a:r>
            <a:r>
              <a:rPr lang="en-US" sz="2000" smtClean="0">
                <a:solidFill>
                  <a:schemeClr val="accent1"/>
                </a:solidFill>
              </a:rPr>
              <a:t>CREATE PROCEDURE GetPeople …</a:t>
            </a:r>
            <a:r>
              <a:rPr lang="en-US" sz="2000" smtClean="0"/>
              <a:t>”</a:t>
            </a:r>
          </a:p>
          <a:p>
            <a:pPr lvl="1" eaLnBrk="1" hangingPunct="1"/>
            <a:r>
              <a:rPr lang="en-US" sz="2000" smtClean="0"/>
              <a:t>The new object works, but contains the old definition when scripted out</a:t>
            </a:r>
          </a:p>
          <a:p>
            <a:pPr lvl="1" eaLnBrk="1" hangingPunct="1"/>
            <a:r>
              <a:rPr lang="en-US" sz="2000" smtClean="0"/>
              <a:t>Affects stored procedures, views, functions, triggers</a:t>
            </a:r>
          </a:p>
          <a:p>
            <a:pPr eaLnBrk="1" hangingPunct="1"/>
            <a:r>
              <a:rPr lang="en-US" smtClean="0"/>
              <a:t>Workarounds:</a:t>
            </a:r>
          </a:p>
          <a:p>
            <a:pPr lvl="1" eaLnBrk="1" hangingPunct="1"/>
            <a:r>
              <a:rPr lang="en-US" sz="2000" smtClean="0"/>
              <a:t>Don’t rename, drop them first, then recreate with new name</a:t>
            </a:r>
          </a:p>
          <a:p>
            <a:pPr lvl="1" eaLnBrk="1" hangingPunct="1"/>
            <a:r>
              <a:rPr lang="en-US" sz="2000" smtClean="0"/>
              <a:t>Use ALTER PROCEDURE to refresh text in syscomments</a:t>
            </a:r>
          </a:p>
          <a:p>
            <a:pPr eaLnBrk="1" hangingPunct="1"/>
            <a:endParaRPr lang="en-US" sz="2000" smtClean="0"/>
          </a:p>
        </p:txBody>
      </p:sp>
      <p:sp>
        <p:nvSpPr>
          <p:cNvPr id="28675" name="Rectangle 3"/>
          <p:cNvSpPr>
            <a:spLocks noGrp="1" noChangeArrowheads="1"/>
          </p:cNvSpPr>
          <p:nvPr>
            <p:ph type="title"/>
          </p:nvPr>
        </p:nvSpPr>
        <p:spPr>
          <a:xfrm>
            <a:off x="304800" y="685800"/>
            <a:ext cx="7772400" cy="357188"/>
          </a:xfrm>
        </p:spPr>
        <p:txBody>
          <a:bodyPr/>
          <a:lstStyle/>
          <a:p>
            <a:pPr eaLnBrk="1" hangingPunct="1"/>
            <a:r>
              <a:rPr lang="en-US" smtClean="0"/>
              <a:t>Renaming Database Objects</a:t>
            </a:r>
          </a:p>
        </p:txBody>
      </p:sp>
    </p:spTree>
  </p:cSld>
  <p:clrMapOvr>
    <a:masterClrMapping/>
  </p:clrMapOvr>
  <p:transition>
    <p:wip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body" idx="1"/>
          </p:nvPr>
        </p:nvSpPr>
        <p:spPr>
          <a:xfrm>
            <a:off x="381000" y="1524000"/>
            <a:ext cx="8388350" cy="3984625"/>
          </a:xfrm>
        </p:spPr>
        <p:txBody>
          <a:bodyPr/>
          <a:lstStyle/>
          <a:p>
            <a:pPr lvl="1" eaLnBrk="1" hangingPunct="1">
              <a:buFont typeface="Wingdings" pitchFamily="2" charset="2"/>
              <a:buNone/>
            </a:pPr>
            <a:endParaRPr lang="en-US" sz="2400" smtClean="0">
              <a:solidFill>
                <a:schemeClr val="accent1"/>
              </a:solidFill>
            </a:endParaRPr>
          </a:p>
          <a:p>
            <a:pPr eaLnBrk="1" hangingPunct="1"/>
            <a:r>
              <a:rPr lang="en-US" sz="2800" smtClean="0"/>
              <a:t>When dropping a column, you have to drop constraints, defaults and indexes first</a:t>
            </a:r>
          </a:p>
          <a:p>
            <a:pPr lvl="1" eaLnBrk="1" hangingPunct="1"/>
            <a:r>
              <a:rPr lang="en-US" sz="2400" smtClean="0"/>
              <a:t>Difficult to script if you need to update multiple database and constraints and default names are system generated</a:t>
            </a:r>
          </a:p>
          <a:p>
            <a:pPr lvl="1" eaLnBrk="1" hangingPunct="1"/>
            <a:r>
              <a:rPr lang="en-US" sz="2400" smtClean="0"/>
              <a:t>For convenience, use my sp_DropColumn stored procedure</a:t>
            </a:r>
          </a:p>
          <a:p>
            <a:pPr lvl="1" eaLnBrk="1" hangingPunct="1"/>
            <a:r>
              <a:rPr lang="en-US" sz="2400" smtClean="0"/>
              <a:t>It drops the default and all column constraints first</a:t>
            </a:r>
          </a:p>
          <a:p>
            <a:pPr lvl="2" eaLnBrk="1" hangingPunct="1">
              <a:buFont typeface="Wingdings" pitchFamily="2" charset="2"/>
              <a:buNone/>
            </a:pPr>
            <a:r>
              <a:rPr lang="en-US" sz="2000" smtClean="0">
                <a:solidFill>
                  <a:schemeClr val="accent1"/>
                </a:solidFill>
              </a:rPr>
              <a:t>sp_DropColumn ‘TableName', ‘ColumnName‘</a:t>
            </a:r>
          </a:p>
        </p:txBody>
      </p:sp>
      <p:sp>
        <p:nvSpPr>
          <p:cNvPr id="29699" name="Rectangle 3"/>
          <p:cNvSpPr>
            <a:spLocks noGrp="1" noChangeArrowheads="1"/>
          </p:cNvSpPr>
          <p:nvPr>
            <p:ph type="title"/>
          </p:nvPr>
        </p:nvSpPr>
        <p:spPr>
          <a:xfrm>
            <a:off x="304800" y="838200"/>
            <a:ext cx="7772400" cy="357188"/>
          </a:xfrm>
        </p:spPr>
        <p:txBody>
          <a:bodyPr/>
          <a:lstStyle/>
          <a:p>
            <a:pPr eaLnBrk="1" hangingPunct="1"/>
            <a:r>
              <a:rPr lang="en-US" smtClean="0"/>
              <a:t>Dropping Columns</a:t>
            </a:r>
          </a:p>
        </p:txBody>
      </p:sp>
    </p:spTree>
  </p:cSld>
  <p:clrMapOvr>
    <a:masterClrMapping/>
  </p:clrMapOvr>
  <p:transition>
    <p:wip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body" idx="1"/>
          </p:nvPr>
        </p:nvSpPr>
        <p:spPr>
          <a:xfrm>
            <a:off x="304800" y="1676400"/>
            <a:ext cx="8388350" cy="4473575"/>
          </a:xfrm>
        </p:spPr>
        <p:txBody>
          <a:bodyPr/>
          <a:lstStyle/>
          <a:p>
            <a:pPr eaLnBrk="1" hangingPunct="1"/>
            <a:r>
              <a:rPr lang="en-US" smtClean="0"/>
              <a:t>Process – prepare a set of SQL Scripts, then execute against one or more databases. Scripts can be done manually, generated or a combination of both</a:t>
            </a:r>
          </a:p>
          <a:p>
            <a:pPr eaLnBrk="1" hangingPunct="1"/>
            <a:r>
              <a:rPr lang="en-US" smtClean="0"/>
              <a:t>Pros:</a:t>
            </a:r>
          </a:p>
          <a:p>
            <a:pPr lvl="1" eaLnBrk="1" hangingPunct="1"/>
            <a:r>
              <a:rPr lang="en-US" sz="2400" smtClean="0"/>
              <a:t>You have total control over what happens</a:t>
            </a:r>
          </a:p>
          <a:p>
            <a:pPr lvl="1" eaLnBrk="1" hangingPunct="1"/>
            <a:r>
              <a:rPr lang="en-US" sz="2400" smtClean="0"/>
              <a:t>It’s usually faster than manual modification</a:t>
            </a:r>
          </a:p>
          <a:p>
            <a:pPr lvl="1" eaLnBrk="1" hangingPunct="1"/>
            <a:r>
              <a:rPr lang="en-US" sz="2400" smtClean="0"/>
              <a:t>Script execution can be automated</a:t>
            </a:r>
          </a:p>
          <a:p>
            <a:pPr eaLnBrk="1" hangingPunct="1"/>
            <a:r>
              <a:rPr lang="en-US" smtClean="0"/>
              <a:t>Cons:</a:t>
            </a:r>
          </a:p>
          <a:p>
            <a:pPr lvl="1" eaLnBrk="1" hangingPunct="1"/>
            <a:r>
              <a:rPr lang="en-US" sz="2400" smtClean="0"/>
              <a:t>Process may not be cost effective for small changes</a:t>
            </a:r>
          </a:p>
          <a:p>
            <a:pPr lvl="1" eaLnBrk="1" hangingPunct="1"/>
            <a:r>
              <a:rPr lang="en-US" sz="2400" smtClean="0"/>
              <a:t>Some knowledge of DDL SQL is required</a:t>
            </a:r>
          </a:p>
        </p:txBody>
      </p:sp>
      <p:sp>
        <p:nvSpPr>
          <p:cNvPr id="30723" name="Rectangle 3"/>
          <p:cNvSpPr>
            <a:spLocks noGrp="1" noChangeArrowheads="1"/>
          </p:cNvSpPr>
          <p:nvPr>
            <p:ph type="title"/>
          </p:nvPr>
        </p:nvSpPr>
        <p:spPr>
          <a:xfrm>
            <a:off x="304800" y="838200"/>
            <a:ext cx="8077200" cy="381000"/>
          </a:xfrm>
        </p:spPr>
        <p:txBody>
          <a:bodyPr/>
          <a:lstStyle/>
          <a:p>
            <a:pPr eaLnBrk="1" hangingPunct="1"/>
            <a:r>
              <a:rPr lang="en-US" smtClean="0"/>
              <a:t>Database Object Modifications With Scripts</a:t>
            </a:r>
          </a:p>
        </p:txBody>
      </p:sp>
    </p:spTree>
  </p:cSld>
  <p:clrMapOvr>
    <a:masterClrMapping/>
  </p:clrMapOvr>
  <p:transition>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Legal stuff from </a:t>
            </a:r>
            <a:r>
              <a:rPr lang="en-US" dirty="0" err="1" smtClean="0"/>
              <a:t>MyWebGrocer</a:t>
            </a:r>
            <a:endParaRPr lang="en-US" dirty="0"/>
          </a:p>
        </p:txBody>
      </p:sp>
      <p:sp>
        <p:nvSpPr>
          <p:cNvPr id="3" name="Content Placeholder 2"/>
          <p:cNvSpPr>
            <a:spLocks noGrp="1"/>
          </p:cNvSpPr>
          <p:nvPr>
            <p:ph idx="1"/>
          </p:nvPr>
        </p:nvSpPr>
        <p:spPr/>
        <p:txBody>
          <a:bodyPr/>
          <a:lstStyle/>
          <a:p>
            <a:pPr>
              <a:buNone/>
            </a:pPr>
            <a:r>
              <a:rPr lang="en-US" i="1" dirty="0" smtClean="0"/>
              <a:t>   </a:t>
            </a:r>
            <a:r>
              <a:rPr lang="en-US" sz="2800" i="1" dirty="0" smtClean="0"/>
              <a:t>* </a:t>
            </a:r>
            <a:r>
              <a:rPr lang="en-US" sz="2800" i="1" u="sng" dirty="0" smtClean="0"/>
              <a:t>Corporate Disclaimer:</a:t>
            </a:r>
            <a:r>
              <a:rPr lang="en-US" sz="2800" i="1" dirty="0" smtClean="0"/>
              <a:t>  Any views or opinions presented in this “SQL Server development Tips and Tricks” presentation are solely those of the author and do not necessarily represent those of the company. If you should decide to attend this event, the company will not accept any legal liability that may arise out of the content or materials shared.  If you do not have a sense of humor it is recommended that you do not attend this event.</a:t>
            </a:r>
            <a:endParaRPr lang="en-US" sz="2800" dirty="0"/>
          </a:p>
        </p:txBody>
      </p:sp>
    </p:spTree>
  </p:cSld>
  <p:clrMapOvr>
    <a:masterClrMapping/>
  </p:clrMapOvr>
  <p:transition>
    <p:wip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body" idx="1"/>
          </p:nvPr>
        </p:nvSpPr>
        <p:spPr>
          <a:xfrm>
            <a:off x="381000" y="1600200"/>
            <a:ext cx="8388350" cy="4044950"/>
          </a:xfrm>
        </p:spPr>
        <p:txBody>
          <a:bodyPr/>
          <a:lstStyle/>
          <a:p>
            <a:pPr eaLnBrk="1" hangingPunct="1"/>
            <a:r>
              <a:rPr lang="en-US" dirty="0" smtClean="0"/>
              <a:t>Don’t trust generated scripts, they often can be improved or they might not do exactly what you wanted</a:t>
            </a:r>
          </a:p>
          <a:p>
            <a:pPr eaLnBrk="1" hangingPunct="1"/>
            <a:r>
              <a:rPr lang="en-US" dirty="0" smtClean="0"/>
              <a:t>Generated scripts often work only in the originating database but might give you errors elsewhere</a:t>
            </a:r>
          </a:p>
          <a:p>
            <a:pPr lvl="2" eaLnBrk="1" hangingPunct="1"/>
            <a:r>
              <a:rPr lang="en-US" sz="2000" dirty="0" smtClean="0"/>
              <a:t>Physical structure may not be the same</a:t>
            </a:r>
          </a:p>
          <a:p>
            <a:pPr lvl="2" eaLnBrk="1" hangingPunct="1"/>
            <a:r>
              <a:rPr lang="en-US" sz="2000" dirty="0" smtClean="0"/>
              <a:t>Objects may not have the same name in every database</a:t>
            </a:r>
          </a:p>
          <a:p>
            <a:pPr eaLnBrk="1" hangingPunct="1"/>
            <a:r>
              <a:rPr lang="en-US" dirty="0" smtClean="0"/>
              <a:t>You can modify generated scripts to make them less likely fail if the object structure is not exactly the same</a:t>
            </a:r>
          </a:p>
        </p:txBody>
      </p:sp>
      <p:sp>
        <p:nvSpPr>
          <p:cNvPr id="31747" name="Rectangle 3"/>
          <p:cNvSpPr>
            <a:spLocks noGrp="1" noChangeArrowheads="1"/>
          </p:cNvSpPr>
          <p:nvPr>
            <p:ph type="title"/>
          </p:nvPr>
        </p:nvSpPr>
        <p:spPr>
          <a:xfrm>
            <a:off x="304800" y="838200"/>
            <a:ext cx="7772400" cy="322263"/>
          </a:xfrm>
        </p:spPr>
        <p:txBody>
          <a:bodyPr/>
          <a:lstStyle/>
          <a:p>
            <a:pPr eaLnBrk="1" hangingPunct="1"/>
            <a:r>
              <a:rPr lang="en-US" smtClean="0"/>
              <a:t>Improving Portability of Generated Scripts</a:t>
            </a:r>
          </a:p>
        </p:txBody>
      </p:sp>
    </p:spTree>
  </p:cSld>
  <p:clrMapOvr>
    <a:masterClrMapping/>
  </p:clrMapOvr>
  <p:transition>
    <p:wip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body" idx="1"/>
          </p:nvPr>
        </p:nvSpPr>
        <p:spPr>
          <a:xfrm>
            <a:off x="381000" y="1416050"/>
            <a:ext cx="8388350" cy="4246563"/>
          </a:xfrm>
        </p:spPr>
        <p:txBody>
          <a:bodyPr/>
          <a:lstStyle/>
          <a:p>
            <a:pPr eaLnBrk="1" hangingPunct="1"/>
            <a:r>
              <a:rPr lang="en-US" sz="3200" smtClean="0"/>
              <a:t>Use my helper stored procedures</a:t>
            </a:r>
          </a:p>
          <a:p>
            <a:pPr lvl="1" eaLnBrk="1" hangingPunct="1"/>
            <a:r>
              <a:rPr lang="en-US" sz="2400" smtClean="0">
                <a:solidFill>
                  <a:schemeClr val="accent1"/>
                </a:solidFill>
              </a:rPr>
              <a:t>sp_DropTablePrimaryKey</a:t>
            </a:r>
            <a:r>
              <a:rPr lang="en-US" sz="2400" smtClean="0"/>
              <a:t> – Drops PK on a given table</a:t>
            </a:r>
          </a:p>
          <a:p>
            <a:pPr lvl="1" eaLnBrk="1" hangingPunct="1"/>
            <a:r>
              <a:rPr lang="en-US" sz="2400" smtClean="0">
                <a:solidFill>
                  <a:schemeClr val="accent1"/>
                </a:solidFill>
              </a:rPr>
              <a:t>sp_DropTableForeignKeys</a:t>
            </a:r>
            <a:r>
              <a:rPr lang="en-US" sz="2400" smtClean="0"/>
              <a:t> – Drops all FKs, both parent and child</a:t>
            </a:r>
          </a:p>
          <a:p>
            <a:pPr lvl="1" eaLnBrk="1" hangingPunct="1"/>
            <a:r>
              <a:rPr lang="en-US" sz="2400" smtClean="0">
                <a:solidFill>
                  <a:schemeClr val="accent1"/>
                </a:solidFill>
              </a:rPr>
              <a:t>sp_DropTableIndexes</a:t>
            </a:r>
            <a:r>
              <a:rPr lang="en-US" sz="2400" smtClean="0"/>
              <a:t> – Drops all indexes on a given table</a:t>
            </a:r>
          </a:p>
          <a:p>
            <a:pPr lvl="1" eaLnBrk="1" hangingPunct="1"/>
            <a:r>
              <a:rPr lang="en-US" sz="2400" smtClean="0">
                <a:solidFill>
                  <a:schemeClr val="accent1"/>
                </a:solidFill>
              </a:rPr>
              <a:t>sp_DropColumn</a:t>
            </a:r>
            <a:endParaRPr lang="en-US" sz="2400" smtClean="0"/>
          </a:p>
          <a:p>
            <a:pPr lvl="1" eaLnBrk="1" hangingPunct="1"/>
            <a:endParaRPr lang="en-US" smtClean="0"/>
          </a:p>
        </p:txBody>
      </p:sp>
      <p:sp>
        <p:nvSpPr>
          <p:cNvPr id="32771" name="Rectangle 3"/>
          <p:cNvSpPr>
            <a:spLocks noGrp="1" noChangeArrowheads="1"/>
          </p:cNvSpPr>
          <p:nvPr>
            <p:ph type="title"/>
          </p:nvPr>
        </p:nvSpPr>
        <p:spPr>
          <a:xfrm>
            <a:off x="381000" y="762000"/>
            <a:ext cx="8393113" cy="434975"/>
          </a:xfrm>
        </p:spPr>
        <p:txBody>
          <a:bodyPr/>
          <a:lstStyle/>
          <a:p>
            <a:pPr eaLnBrk="1" hangingPunct="1"/>
            <a:r>
              <a:rPr lang="en-US" smtClean="0"/>
              <a:t>Improving Portability of Generated Scripts</a:t>
            </a:r>
          </a:p>
        </p:txBody>
      </p:sp>
    </p:spTree>
  </p:cSld>
  <p:clrMapOvr>
    <a:masterClrMapping/>
  </p:clrMapOvr>
  <p:transition>
    <p:wip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body" idx="1"/>
          </p:nvPr>
        </p:nvSpPr>
        <p:spPr>
          <a:xfrm>
            <a:off x="381000" y="1828800"/>
            <a:ext cx="8388350" cy="4110038"/>
          </a:xfrm>
        </p:spPr>
        <p:txBody>
          <a:bodyPr/>
          <a:lstStyle/>
          <a:p>
            <a:pPr eaLnBrk="1" hangingPunct="1"/>
            <a:r>
              <a:rPr lang="en-US" dirty="0" smtClean="0"/>
              <a:t>Remove script that drops DEFAULTs</a:t>
            </a:r>
          </a:p>
          <a:p>
            <a:pPr eaLnBrk="1" hangingPunct="1"/>
            <a:r>
              <a:rPr lang="en-US" dirty="0" smtClean="0"/>
              <a:t>Modify script that creates DEFAULTs to create them without naming them</a:t>
            </a:r>
          </a:p>
          <a:p>
            <a:pPr eaLnBrk="1" hangingPunct="1"/>
            <a:r>
              <a:rPr lang="en-US" dirty="0" smtClean="0"/>
              <a:t>Optional - modify INSERT to execute in batches</a:t>
            </a:r>
          </a:p>
          <a:p>
            <a:pPr eaLnBrk="1" hangingPunct="1"/>
            <a:r>
              <a:rPr lang="en-US" dirty="0" smtClean="0"/>
              <a:t>Remove script that drops FOREIGN KEYS, replace with:</a:t>
            </a:r>
          </a:p>
          <a:p>
            <a:pPr lvl="1" eaLnBrk="1" hangingPunct="1"/>
            <a:r>
              <a:rPr lang="en-US" sz="2400" dirty="0" smtClean="0"/>
              <a:t>EXEC </a:t>
            </a:r>
            <a:r>
              <a:rPr lang="en-US" sz="2400" dirty="0" err="1" smtClean="0"/>
              <a:t>sp_DropTableForeignKeys</a:t>
            </a:r>
            <a:r>
              <a:rPr lang="en-US" sz="2400" dirty="0" smtClean="0"/>
              <a:t> [</a:t>
            </a:r>
            <a:r>
              <a:rPr lang="en-US" sz="2400" dirty="0" err="1" smtClean="0"/>
              <a:t>TableName</a:t>
            </a:r>
            <a:r>
              <a:rPr lang="en-US" dirty="0" smtClean="0"/>
              <a:t>]</a:t>
            </a:r>
          </a:p>
        </p:txBody>
      </p:sp>
      <p:sp>
        <p:nvSpPr>
          <p:cNvPr id="33795" name="Rectangle 3"/>
          <p:cNvSpPr>
            <a:spLocks noGrp="1" noChangeArrowheads="1"/>
          </p:cNvSpPr>
          <p:nvPr>
            <p:ph type="title"/>
          </p:nvPr>
        </p:nvSpPr>
        <p:spPr>
          <a:xfrm>
            <a:off x="304800" y="838200"/>
            <a:ext cx="7772400" cy="322263"/>
          </a:xfrm>
        </p:spPr>
        <p:txBody>
          <a:bodyPr/>
          <a:lstStyle/>
          <a:p>
            <a:pPr eaLnBrk="1" hangingPunct="1"/>
            <a:r>
              <a:rPr lang="en-US" smtClean="0"/>
              <a:t>Modifying Generated Scripts</a:t>
            </a:r>
          </a:p>
        </p:txBody>
      </p:sp>
    </p:spTree>
  </p:cSld>
  <p:clrMapOvr>
    <a:masterClrMapping/>
  </p:clrMapOvr>
  <p:transition>
    <p:wip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body" idx="1"/>
          </p:nvPr>
        </p:nvSpPr>
        <p:spPr>
          <a:xfrm>
            <a:off x="304800" y="1447800"/>
            <a:ext cx="8388350" cy="4932363"/>
          </a:xfrm>
        </p:spPr>
        <p:txBody>
          <a:bodyPr/>
          <a:lstStyle/>
          <a:p>
            <a:pPr eaLnBrk="1" hangingPunct="1"/>
            <a:r>
              <a:rPr lang="en-US" sz="2800" dirty="0" smtClean="0"/>
              <a:t>You can optionally disable constraints</a:t>
            </a:r>
          </a:p>
          <a:p>
            <a:pPr lvl="1" eaLnBrk="1" hangingPunct="1">
              <a:buFont typeface="Wingdings" pitchFamily="2" charset="2"/>
              <a:buNone/>
            </a:pPr>
            <a:r>
              <a:rPr lang="en-US" sz="2400" dirty="0" smtClean="0">
                <a:solidFill>
                  <a:schemeClr val="accent1"/>
                </a:solidFill>
              </a:rPr>
              <a:t>ALTER TABLE Person NOCHECK CONSTRAINT ALL</a:t>
            </a:r>
          </a:p>
          <a:p>
            <a:pPr eaLnBrk="1" hangingPunct="1"/>
            <a:r>
              <a:rPr lang="en-US" sz="2800" dirty="0" smtClean="0"/>
              <a:t>You can optionally disable triggers</a:t>
            </a:r>
          </a:p>
          <a:p>
            <a:pPr lvl="1" eaLnBrk="1" hangingPunct="1">
              <a:buFont typeface="Wingdings" pitchFamily="2" charset="2"/>
              <a:buNone/>
            </a:pPr>
            <a:r>
              <a:rPr lang="en-US" sz="2400" dirty="0" smtClean="0">
                <a:solidFill>
                  <a:schemeClr val="accent1"/>
                </a:solidFill>
              </a:rPr>
              <a:t>ALTER TABLE Person DISABLE TRIGGER </a:t>
            </a:r>
            <a:r>
              <a:rPr lang="en-US" sz="2400" dirty="0" err="1" smtClean="0">
                <a:solidFill>
                  <a:schemeClr val="accent1"/>
                </a:solidFill>
              </a:rPr>
              <a:t>MyTrigger</a:t>
            </a:r>
            <a:endParaRPr lang="en-US" sz="2400" dirty="0" smtClean="0">
              <a:solidFill>
                <a:schemeClr val="accent1"/>
              </a:solidFill>
            </a:endParaRPr>
          </a:p>
          <a:p>
            <a:pPr eaLnBrk="1" hangingPunct="1"/>
            <a:r>
              <a:rPr lang="en-US" dirty="0" smtClean="0"/>
              <a:t>Executing scripts</a:t>
            </a:r>
          </a:p>
          <a:p>
            <a:pPr lvl="1" eaLnBrk="1" hangingPunct="1"/>
            <a:r>
              <a:rPr lang="en-US" sz="2400" dirty="0" smtClean="0"/>
              <a:t>SQL Server Management Studio</a:t>
            </a:r>
          </a:p>
          <a:p>
            <a:pPr lvl="1" eaLnBrk="1" hangingPunct="1"/>
            <a:r>
              <a:rPr lang="en-US" sz="2400" dirty="0" smtClean="0"/>
              <a:t>sqlcmd</a:t>
            </a:r>
          </a:p>
          <a:p>
            <a:pPr lvl="1" eaLnBrk="1" hangingPunct="1"/>
            <a:r>
              <a:rPr lang="en-US" sz="2400" dirty="0" smtClean="0"/>
              <a:t>Third party programs</a:t>
            </a:r>
          </a:p>
          <a:p>
            <a:pPr lvl="1" eaLnBrk="1" hangingPunct="1"/>
            <a:r>
              <a:rPr lang="en-US" sz="2400" dirty="0" smtClean="0"/>
              <a:t>Custom Tools</a:t>
            </a:r>
          </a:p>
          <a:p>
            <a:pPr lvl="2" eaLnBrk="1" hangingPunct="1"/>
            <a:r>
              <a:rPr lang="en-US" dirty="0" smtClean="0"/>
              <a:t>ScriptExec</a:t>
            </a:r>
          </a:p>
          <a:p>
            <a:pPr lvl="1" eaLnBrk="1" hangingPunct="1"/>
            <a:endParaRPr lang="en-US" sz="2400" dirty="0" smtClean="0"/>
          </a:p>
        </p:txBody>
      </p:sp>
      <p:sp>
        <p:nvSpPr>
          <p:cNvPr id="34819" name="Rectangle 3"/>
          <p:cNvSpPr>
            <a:spLocks noGrp="1" noChangeArrowheads="1"/>
          </p:cNvSpPr>
          <p:nvPr>
            <p:ph type="title"/>
          </p:nvPr>
        </p:nvSpPr>
        <p:spPr>
          <a:xfrm>
            <a:off x="304800" y="838200"/>
            <a:ext cx="7772400" cy="322263"/>
          </a:xfrm>
        </p:spPr>
        <p:txBody>
          <a:bodyPr/>
          <a:lstStyle/>
          <a:p>
            <a:pPr eaLnBrk="1" hangingPunct="1"/>
            <a:r>
              <a:rPr lang="en-US" smtClean="0"/>
              <a:t>Deploying Database Modifications</a:t>
            </a:r>
          </a:p>
        </p:txBody>
      </p:sp>
    </p:spTree>
  </p:cSld>
  <p:clrMapOvr>
    <a:masterClrMapping/>
  </p:clrMapOvr>
  <p:transition>
    <p:wip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Rot="1" noChangeArrowheads="1"/>
          </p:cNvSpPr>
          <p:nvPr>
            <p:ph type="title"/>
          </p:nvPr>
        </p:nvSpPr>
        <p:spPr/>
        <p:txBody>
          <a:bodyPr/>
          <a:lstStyle/>
          <a:p>
            <a:pPr eaLnBrk="1" hangingPunct="1"/>
            <a:r>
              <a:rPr lang="en-US" smtClean="0"/>
              <a:t>Using Database Snapshots for deployment</a:t>
            </a:r>
          </a:p>
        </p:txBody>
      </p:sp>
      <p:sp>
        <p:nvSpPr>
          <p:cNvPr id="35843" name="Rectangle 3"/>
          <p:cNvSpPr>
            <a:spLocks noGrp="1" noChangeArrowheads="1"/>
          </p:cNvSpPr>
          <p:nvPr>
            <p:ph type="body" idx="1"/>
          </p:nvPr>
        </p:nvSpPr>
        <p:spPr/>
        <p:txBody>
          <a:bodyPr/>
          <a:lstStyle/>
          <a:p>
            <a:pPr eaLnBrk="1" hangingPunct="1"/>
            <a:r>
              <a:rPr lang="en-US" dirty="0" smtClean="0"/>
              <a:t>Database snapshot is a read-only, static version of a source database</a:t>
            </a:r>
          </a:p>
          <a:p>
            <a:pPr eaLnBrk="1" hangingPunct="1"/>
            <a:r>
              <a:rPr lang="en-US" dirty="0" smtClean="0"/>
              <a:t>Enterprise Edition only</a:t>
            </a:r>
          </a:p>
          <a:p>
            <a:pPr eaLnBrk="1" hangingPunct="1"/>
            <a:r>
              <a:rPr lang="en-US" dirty="0" smtClean="0"/>
              <a:t>Point-In-Time version of the database</a:t>
            </a:r>
          </a:p>
          <a:p>
            <a:pPr eaLnBrk="1" hangingPunct="1"/>
            <a:r>
              <a:rPr lang="en-US" dirty="0" smtClean="0"/>
              <a:t>Source database can be still be updated</a:t>
            </a:r>
          </a:p>
          <a:p>
            <a:pPr lvl="1" eaLnBrk="1" hangingPunct="1"/>
            <a:r>
              <a:rPr lang="en-US" dirty="0" smtClean="0"/>
              <a:t>First-time change to a data page causes the original page to be copied to the snapshot file</a:t>
            </a:r>
          </a:p>
          <a:p>
            <a:pPr eaLnBrk="1" hangingPunct="1"/>
            <a:r>
              <a:rPr lang="en-US" dirty="0" smtClean="0"/>
              <a:t>You can revert from a snapshot back to source</a:t>
            </a:r>
          </a:p>
          <a:p>
            <a:pPr>
              <a:buNone/>
            </a:pPr>
            <a:r>
              <a:rPr lang="en-US" dirty="0" smtClean="0"/>
              <a:t>	  RESTORE DATABASE </a:t>
            </a:r>
            <a:r>
              <a:rPr lang="en-US" dirty="0" err="1" smtClean="0"/>
              <a:t>Northwind</a:t>
            </a:r>
            <a:endParaRPr lang="en-US" dirty="0" smtClean="0"/>
          </a:p>
          <a:p>
            <a:pPr>
              <a:buNone/>
            </a:pPr>
            <a:r>
              <a:rPr lang="en-US" dirty="0" smtClean="0"/>
              <a:t>	  FROM DATABASE_SNAPSHOT = '</a:t>
            </a:r>
            <a:r>
              <a:rPr lang="en-US" dirty="0" err="1" smtClean="0"/>
              <a:t>Northwind_Snapshot</a:t>
            </a:r>
            <a:r>
              <a:rPr lang="en-US" dirty="0" smtClean="0"/>
              <a:t>'</a:t>
            </a:r>
          </a:p>
          <a:p>
            <a:pPr eaLnBrk="1" hangingPunct="1"/>
            <a:endParaRPr lang="en-US" dirty="0" smtClean="0"/>
          </a:p>
        </p:txBody>
      </p:sp>
    </p:spTree>
  </p:cSld>
  <p:clrMapOvr>
    <a:masterClrMapping/>
  </p:clrMapOvr>
  <p:transition>
    <p:wip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rrowheads="1"/>
          </p:cNvSpPr>
          <p:nvPr>
            <p:ph type="title"/>
          </p:nvPr>
        </p:nvSpPr>
        <p:spPr/>
        <p:txBody>
          <a:bodyPr/>
          <a:lstStyle/>
          <a:p>
            <a:pPr eaLnBrk="1" hangingPunct="1"/>
            <a:r>
              <a:rPr lang="en-US" sz="4000" smtClean="0"/>
              <a:t>Database Snapshots – Possible Uses</a:t>
            </a:r>
          </a:p>
        </p:txBody>
      </p:sp>
      <p:sp>
        <p:nvSpPr>
          <p:cNvPr id="36867" name="Rectangle 3"/>
          <p:cNvSpPr>
            <a:spLocks noGrp="1" noChangeArrowheads="1"/>
          </p:cNvSpPr>
          <p:nvPr>
            <p:ph type="body" idx="1"/>
          </p:nvPr>
        </p:nvSpPr>
        <p:spPr/>
        <p:txBody>
          <a:bodyPr/>
          <a:lstStyle/>
          <a:p>
            <a:pPr eaLnBrk="1" hangingPunct="1"/>
            <a:endParaRPr lang="en-US" dirty="0" smtClean="0"/>
          </a:p>
          <a:p>
            <a:pPr eaLnBrk="1" hangingPunct="1"/>
            <a:r>
              <a:rPr lang="en-US" dirty="0" smtClean="0"/>
              <a:t>Historical reporting</a:t>
            </a:r>
          </a:p>
          <a:p>
            <a:pPr lvl="1" eaLnBrk="1" hangingPunct="1"/>
            <a:r>
              <a:rPr lang="en-US" dirty="0" smtClean="0"/>
              <a:t>Point-In-Time views of data</a:t>
            </a:r>
          </a:p>
          <a:p>
            <a:pPr lvl="1" eaLnBrk="1" hangingPunct="1"/>
            <a:r>
              <a:rPr lang="en-US" dirty="0" smtClean="0"/>
              <a:t>But, don’t rely on it too much</a:t>
            </a:r>
          </a:p>
          <a:p>
            <a:pPr eaLnBrk="1" hangingPunct="1"/>
            <a:r>
              <a:rPr lang="en-US" dirty="0" smtClean="0"/>
              <a:t>Reporting against a mirrored database</a:t>
            </a:r>
          </a:p>
          <a:p>
            <a:pPr lvl="1" eaLnBrk="1" hangingPunct="1"/>
            <a:r>
              <a:rPr lang="en-US" dirty="0" smtClean="0"/>
              <a:t>Mirrored DB not available, but its snapshot is</a:t>
            </a:r>
          </a:p>
          <a:p>
            <a:pPr eaLnBrk="1" hangingPunct="1"/>
            <a:r>
              <a:rPr lang="en-US" dirty="0" smtClean="0">
                <a:solidFill>
                  <a:srgbClr val="FF0000"/>
                </a:solidFill>
              </a:rPr>
              <a:t>Easy rollback when doing database upgrades</a:t>
            </a:r>
          </a:p>
          <a:p>
            <a:pPr lvl="1" eaLnBrk="1" hangingPunct="1"/>
            <a:r>
              <a:rPr lang="en-US" sz="2200" dirty="0" smtClean="0">
                <a:solidFill>
                  <a:schemeClr val="tx1"/>
                </a:solidFill>
              </a:rPr>
              <a:t>Faster than restoring a backup</a:t>
            </a:r>
          </a:p>
          <a:p>
            <a:pPr lvl="1" eaLnBrk="1" hangingPunct="1"/>
            <a:r>
              <a:rPr lang="en-US" sz="2200" dirty="0" smtClean="0">
                <a:solidFill>
                  <a:schemeClr val="tx1"/>
                </a:solidFill>
              </a:rPr>
              <a:t>Useful for QA, failed upgrades, script testing, data migration testing</a:t>
            </a:r>
          </a:p>
        </p:txBody>
      </p:sp>
    </p:spTree>
  </p:cSld>
  <p:clrMapOvr>
    <a:masterClrMapping/>
  </p:clrMapOvr>
  <p:transition>
    <p:wip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1295400" y="2133600"/>
            <a:ext cx="5562600" cy="1409700"/>
          </a:xfrm>
        </p:spPr>
        <p:txBody>
          <a:bodyPr/>
          <a:lstStyle/>
          <a:p>
            <a:pPr eaLnBrk="1" hangingPunct="1"/>
            <a:r>
              <a:rPr lang="en-US" dirty="0" smtClean="0"/>
              <a:t>Database Snapshots Demo</a:t>
            </a:r>
            <a:br>
              <a:rPr lang="en-US" dirty="0" smtClean="0"/>
            </a:br>
            <a:endParaRPr lang="en-US" dirty="0" smtClean="0"/>
          </a:p>
        </p:txBody>
      </p:sp>
      <p:sp>
        <p:nvSpPr>
          <p:cNvPr id="37891" name="Rectangle 3"/>
          <p:cNvSpPr>
            <a:spLocks noGrp="1" noChangeArrowheads="1"/>
          </p:cNvSpPr>
          <p:nvPr>
            <p:ph type="body" idx="1"/>
          </p:nvPr>
        </p:nvSpPr>
        <p:spPr>
          <a:xfrm>
            <a:off x="2057400" y="3733800"/>
            <a:ext cx="5715000" cy="530225"/>
          </a:xfrm>
        </p:spPr>
        <p:txBody>
          <a:bodyPr/>
          <a:lstStyle/>
          <a:p>
            <a:pPr eaLnBrk="1" hangingPunct="1">
              <a:buFontTx/>
              <a:buNone/>
            </a:pPr>
            <a:endParaRPr lang="en-US" smtClean="0"/>
          </a:p>
        </p:txBody>
      </p:sp>
    </p:spTree>
  </p:cSld>
  <p:clrMapOvr>
    <a:masterClrMapping/>
  </p:clrMapOvr>
  <p:transition>
    <p:wip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2667000" y="1905000"/>
            <a:ext cx="4114800" cy="1409700"/>
          </a:xfrm>
        </p:spPr>
        <p:txBody>
          <a:bodyPr/>
          <a:lstStyle/>
          <a:p>
            <a:pPr eaLnBrk="1" hangingPunct="1"/>
            <a:r>
              <a:rPr lang="en-US" smtClean="0"/>
              <a:t>ScriptExec Demo</a:t>
            </a:r>
            <a:br>
              <a:rPr lang="en-US" smtClean="0"/>
            </a:br>
            <a:endParaRPr lang="en-US" smtClean="0"/>
          </a:p>
        </p:txBody>
      </p:sp>
      <p:sp>
        <p:nvSpPr>
          <p:cNvPr id="37891" name="Rectangle 3"/>
          <p:cNvSpPr>
            <a:spLocks noGrp="1" noChangeArrowheads="1"/>
          </p:cNvSpPr>
          <p:nvPr>
            <p:ph type="body" idx="1"/>
          </p:nvPr>
        </p:nvSpPr>
        <p:spPr>
          <a:xfrm>
            <a:off x="2057400" y="3733800"/>
            <a:ext cx="5715000" cy="530225"/>
          </a:xfrm>
        </p:spPr>
        <p:txBody>
          <a:bodyPr/>
          <a:lstStyle/>
          <a:p>
            <a:pPr eaLnBrk="1" hangingPunct="1">
              <a:buFontTx/>
              <a:buNone/>
            </a:pPr>
            <a:endParaRPr lang="en-US" smtClean="0"/>
          </a:p>
        </p:txBody>
      </p:sp>
    </p:spTree>
  </p:cSld>
  <p:clrMapOvr>
    <a:masterClrMapping/>
  </p:clrMapOvr>
  <p:transition>
    <p:wip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body" idx="1"/>
          </p:nvPr>
        </p:nvSpPr>
        <p:spPr>
          <a:xfrm>
            <a:off x="228600" y="1371600"/>
            <a:ext cx="8610600" cy="4589463"/>
          </a:xfrm>
        </p:spPr>
        <p:txBody>
          <a:bodyPr/>
          <a:lstStyle/>
          <a:p>
            <a:pPr eaLnBrk="1" hangingPunct="1">
              <a:lnSpc>
                <a:spcPct val="90000"/>
              </a:lnSpc>
            </a:pPr>
            <a:r>
              <a:rPr lang="en-US" dirty="0" smtClean="0"/>
              <a:t>Session </a:t>
            </a:r>
            <a:r>
              <a:rPr lang="en-US" dirty="0" smtClean="0"/>
              <a:t>materials</a:t>
            </a:r>
          </a:p>
          <a:p>
            <a:pPr lvl="1" eaLnBrk="1" hangingPunct="1">
              <a:lnSpc>
                <a:spcPct val="90000"/>
              </a:lnSpc>
            </a:pPr>
            <a:r>
              <a:rPr lang="en-US" sz="2000" dirty="0" smtClean="0"/>
              <a:t>TableInfo</a:t>
            </a:r>
          </a:p>
          <a:p>
            <a:pPr lvl="1" eaLnBrk="1" hangingPunct="1">
              <a:lnSpc>
                <a:spcPct val="90000"/>
              </a:lnSpc>
            </a:pPr>
            <a:r>
              <a:rPr lang="en-US" sz="2000" dirty="0" smtClean="0"/>
              <a:t>ScriptExec</a:t>
            </a:r>
          </a:p>
          <a:p>
            <a:pPr lvl="1" eaLnBrk="1" hangingPunct="1">
              <a:lnSpc>
                <a:spcPct val="90000"/>
              </a:lnSpc>
            </a:pPr>
            <a:r>
              <a:rPr lang="en-US" sz="2000" dirty="0" smtClean="0"/>
              <a:t>“</a:t>
            </a:r>
            <a:r>
              <a:rPr lang="en-US" sz="2000" dirty="0" err="1" smtClean="0"/>
              <a:t>sp_drop</a:t>
            </a:r>
            <a:r>
              <a:rPr lang="en-US" sz="2000" dirty="0" smtClean="0"/>
              <a:t>…” stored procedures</a:t>
            </a:r>
          </a:p>
          <a:p>
            <a:pPr lvl="1" eaLnBrk="1" hangingPunct="1">
              <a:lnSpc>
                <a:spcPct val="90000"/>
              </a:lnSpc>
            </a:pPr>
            <a:r>
              <a:rPr lang="en-US" sz="2000" dirty="0" smtClean="0"/>
              <a:t>SQLCMD demo code</a:t>
            </a:r>
          </a:p>
          <a:p>
            <a:pPr eaLnBrk="1" hangingPunct="1">
              <a:lnSpc>
                <a:spcPct val="90000"/>
              </a:lnSpc>
            </a:pPr>
            <a:r>
              <a:rPr lang="en-US" dirty="0" smtClean="0"/>
              <a:t>TableInfo source code</a:t>
            </a:r>
            <a:endParaRPr lang="en-US" sz="2000" dirty="0" smtClean="0"/>
          </a:p>
          <a:p>
            <a:pPr lvl="1" eaLnBrk="1" hangingPunct="1">
              <a:lnSpc>
                <a:spcPct val="90000"/>
              </a:lnSpc>
            </a:pPr>
            <a:r>
              <a:rPr lang="en-US" sz="2400" dirty="0" smtClean="0"/>
              <a:t>Email me for most recent version (C# only)</a:t>
            </a:r>
          </a:p>
          <a:p>
            <a:pPr eaLnBrk="1" hangingPunct="1">
              <a:lnSpc>
                <a:spcPct val="90000"/>
              </a:lnSpc>
            </a:pPr>
            <a:r>
              <a:rPr lang="en-US" dirty="0" smtClean="0"/>
              <a:t>Additional “</a:t>
            </a:r>
            <a:r>
              <a:rPr lang="en-US" dirty="0" err="1" smtClean="0"/>
              <a:t>sp_MSForEach</a:t>
            </a:r>
            <a:r>
              <a:rPr lang="en-US" dirty="0" smtClean="0"/>
              <a:t>…” stored procedures</a:t>
            </a:r>
          </a:p>
          <a:p>
            <a:pPr lvl="1" eaLnBrk="1" hangingPunct="1">
              <a:lnSpc>
                <a:spcPct val="90000"/>
              </a:lnSpc>
            </a:pPr>
            <a:r>
              <a:rPr lang="en-US" sz="2000" dirty="0" smtClean="0"/>
              <a:t>http://www.sqlservercentral.com/Authors/Scripts/Brian_Knight/1/</a:t>
            </a:r>
          </a:p>
        </p:txBody>
      </p:sp>
      <p:sp>
        <p:nvSpPr>
          <p:cNvPr id="38915" name="Rectangle 3"/>
          <p:cNvSpPr>
            <a:spLocks noGrp="1" noChangeArrowheads="1"/>
          </p:cNvSpPr>
          <p:nvPr>
            <p:ph type="title"/>
          </p:nvPr>
        </p:nvSpPr>
        <p:spPr>
          <a:xfrm>
            <a:off x="304800" y="838200"/>
            <a:ext cx="7772400" cy="322263"/>
          </a:xfrm>
        </p:spPr>
        <p:txBody>
          <a:bodyPr/>
          <a:lstStyle/>
          <a:p>
            <a:pPr eaLnBrk="1" hangingPunct="1"/>
            <a:r>
              <a:rPr lang="en-US" sz="2000" dirty="0" smtClean="0"/>
              <a:t>Resources: Session Code, Tools and Links</a:t>
            </a:r>
          </a:p>
        </p:txBody>
      </p:sp>
    </p:spTree>
  </p:cSld>
  <p:clrMapOvr>
    <a:masterClrMapping/>
  </p:clrMapOvr>
  <p:transition>
    <p:wip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2667000" y="1905000"/>
            <a:ext cx="4114800" cy="1409700"/>
          </a:xfrm>
        </p:spPr>
        <p:txBody>
          <a:bodyPr/>
          <a:lstStyle/>
          <a:p>
            <a:pPr eaLnBrk="1" hangingPunct="1"/>
            <a:r>
              <a:rPr lang="en-US" smtClean="0"/>
              <a:t>Questions?</a:t>
            </a:r>
            <a:br>
              <a:rPr lang="en-US" smtClean="0"/>
            </a:br>
            <a:endParaRPr lang="en-US" smtClean="0"/>
          </a:p>
        </p:txBody>
      </p:sp>
      <p:sp>
        <p:nvSpPr>
          <p:cNvPr id="39939" name="Rectangle 3"/>
          <p:cNvSpPr>
            <a:spLocks noGrp="1" noChangeArrowheads="1"/>
          </p:cNvSpPr>
          <p:nvPr>
            <p:ph type="body" idx="1"/>
          </p:nvPr>
        </p:nvSpPr>
        <p:spPr>
          <a:xfrm>
            <a:off x="2057400" y="3733800"/>
            <a:ext cx="5715000" cy="530225"/>
          </a:xfrm>
        </p:spPr>
        <p:txBody>
          <a:bodyPr/>
          <a:lstStyle/>
          <a:p>
            <a:pPr eaLnBrk="1" hangingPunct="1"/>
            <a:r>
              <a:rPr lang="en-US" smtClean="0"/>
              <a:t>Email: roman@arianna.net</a:t>
            </a:r>
          </a:p>
        </p:txBody>
      </p:sp>
    </p:spTree>
  </p:cSld>
  <p:clrMapOvr>
    <a:masterClrMapping/>
  </p:clrMapOvr>
  <p:transition>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body" idx="1"/>
          </p:nvPr>
        </p:nvSpPr>
        <p:spPr>
          <a:xfrm>
            <a:off x="228600" y="1447800"/>
            <a:ext cx="8388350" cy="4405313"/>
          </a:xfrm>
        </p:spPr>
        <p:txBody>
          <a:bodyPr/>
          <a:lstStyle/>
          <a:p>
            <a:pPr eaLnBrk="1" hangingPunct="1"/>
            <a:r>
              <a:rPr lang="en-US" smtClean="0">
                <a:solidFill>
                  <a:schemeClr val="accent1"/>
                </a:solidFill>
              </a:rPr>
              <a:t>Useful T-SQL</a:t>
            </a:r>
          </a:p>
          <a:p>
            <a:pPr eaLnBrk="1" hangingPunct="1"/>
            <a:r>
              <a:rPr lang="en-US" smtClean="0"/>
              <a:t>Miscellaneous Tips and Tricks</a:t>
            </a:r>
          </a:p>
          <a:p>
            <a:pPr eaLnBrk="1" hangingPunct="1"/>
            <a:r>
              <a:rPr lang="en-US" smtClean="0"/>
              <a:t>SQL Server Client Tools Tips and Tricks</a:t>
            </a:r>
          </a:p>
          <a:p>
            <a:pPr eaLnBrk="1" hangingPunct="1"/>
            <a:r>
              <a:rPr lang="en-US" smtClean="0"/>
              <a:t>Database Modifications</a:t>
            </a:r>
          </a:p>
          <a:p>
            <a:pPr lvl="1" eaLnBrk="1" hangingPunct="1"/>
            <a:r>
              <a:rPr lang="en-US" smtClean="0"/>
              <a:t>Object Modifications</a:t>
            </a:r>
          </a:p>
          <a:p>
            <a:pPr lvl="1" eaLnBrk="1" hangingPunct="1"/>
            <a:r>
              <a:rPr lang="en-US" smtClean="0"/>
              <a:t>Scripting</a:t>
            </a:r>
          </a:p>
          <a:p>
            <a:pPr lvl="1" eaLnBrk="1" hangingPunct="1"/>
            <a:r>
              <a:rPr lang="en-US" smtClean="0"/>
              <a:t>Deployment</a:t>
            </a:r>
          </a:p>
          <a:p>
            <a:pPr eaLnBrk="1" hangingPunct="1"/>
            <a:r>
              <a:rPr lang="en-US" smtClean="0"/>
              <a:t>Questions</a:t>
            </a:r>
          </a:p>
        </p:txBody>
      </p:sp>
      <p:sp>
        <p:nvSpPr>
          <p:cNvPr id="7171" name="Rectangle 3"/>
          <p:cNvSpPr>
            <a:spLocks noGrp="1" noChangeArrowheads="1"/>
          </p:cNvSpPr>
          <p:nvPr>
            <p:ph type="title"/>
          </p:nvPr>
        </p:nvSpPr>
        <p:spPr/>
        <p:txBody>
          <a:bodyPr/>
          <a:lstStyle/>
          <a:p>
            <a:pPr eaLnBrk="1" hangingPunct="1"/>
            <a:r>
              <a:rPr lang="en-US" smtClean="0"/>
              <a:t>Agenda</a:t>
            </a:r>
          </a:p>
        </p:txBody>
      </p:sp>
    </p:spTree>
  </p:cSld>
  <p:clrMapOvr>
    <a:masterClrMapping/>
  </p:clrMapOvr>
  <p:transition>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body" idx="1"/>
          </p:nvPr>
        </p:nvSpPr>
        <p:spPr>
          <a:xfrm>
            <a:off x="381000" y="1447800"/>
            <a:ext cx="8388350" cy="4110038"/>
          </a:xfrm>
        </p:spPr>
        <p:txBody>
          <a:bodyPr/>
          <a:lstStyle/>
          <a:p>
            <a:pPr eaLnBrk="1" hangingPunct="1"/>
            <a:r>
              <a:rPr lang="en-US" smtClean="0"/>
              <a:t>How can I get records in random order?</a:t>
            </a:r>
          </a:p>
          <a:p>
            <a:pPr lvl="1" eaLnBrk="1" hangingPunct="1"/>
            <a:r>
              <a:rPr lang="en-US" smtClean="0"/>
              <a:t>Use </a:t>
            </a:r>
            <a:r>
              <a:rPr lang="en-US" b="1" smtClean="0">
                <a:solidFill>
                  <a:schemeClr val="accent1"/>
                </a:solidFill>
              </a:rPr>
              <a:t>NEWID()</a:t>
            </a:r>
            <a:r>
              <a:rPr lang="en-US" smtClean="0"/>
              <a:t> in ORDER BY</a:t>
            </a:r>
          </a:p>
          <a:p>
            <a:pPr lvl="2" eaLnBrk="1" hangingPunct="1"/>
            <a:r>
              <a:rPr lang="en-US" smtClean="0"/>
              <a:t>NEWID() generates a GUID for each row</a:t>
            </a:r>
          </a:p>
          <a:p>
            <a:pPr lvl="2" eaLnBrk="1" hangingPunct="1"/>
            <a:r>
              <a:rPr lang="en-US" smtClean="0"/>
              <a:t>0A1C9B28-7D21-44E6-9D13-02A69DEB0602</a:t>
            </a:r>
          </a:p>
          <a:p>
            <a:pPr lvl="2" eaLnBrk="1" hangingPunct="1"/>
            <a:r>
              <a:rPr lang="en-US" smtClean="0"/>
              <a:t>GUID doesn’t need to be included in the results</a:t>
            </a:r>
          </a:p>
          <a:p>
            <a:pPr eaLnBrk="1" hangingPunct="1">
              <a:buFontTx/>
              <a:buNone/>
            </a:pPr>
            <a:endParaRPr lang="en-US" smtClean="0">
              <a:solidFill>
                <a:schemeClr val="accent1"/>
              </a:solidFill>
            </a:endParaRPr>
          </a:p>
          <a:p>
            <a:pPr eaLnBrk="1" hangingPunct="1">
              <a:buFontTx/>
              <a:buNone/>
            </a:pPr>
            <a:r>
              <a:rPr lang="en-US" smtClean="0">
                <a:solidFill>
                  <a:schemeClr val="accent1"/>
                </a:solidFill>
              </a:rPr>
              <a:t>	SELECT * FROM Products</a:t>
            </a:r>
          </a:p>
          <a:p>
            <a:pPr eaLnBrk="1" hangingPunct="1">
              <a:buFontTx/>
              <a:buNone/>
            </a:pPr>
            <a:r>
              <a:rPr lang="en-US" smtClean="0">
                <a:solidFill>
                  <a:schemeClr val="accent1"/>
                </a:solidFill>
              </a:rPr>
              <a:t>	ORDER BY NEWID()</a:t>
            </a:r>
          </a:p>
        </p:txBody>
      </p:sp>
      <p:sp>
        <p:nvSpPr>
          <p:cNvPr id="8195" name="Rectangle 3"/>
          <p:cNvSpPr>
            <a:spLocks noGrp="1" noChangeArrowheads="1"/>
          </p:cNvSpPr>
          <p:nvPr>
            <p:ph type="title"/>
          </p:nvPr>
        </p:nvSpPr>
        <p:spPr/>
        <p:txBody>
          <a:bodyPr/>
          <a:lstStyle/>
          <a:p>
            <a:pPr eaLnBrk="1" hangingPunct="1"/>
            <a:r>
              <a:rPr lang="en-US" smtClean="0"/>
              <a:t>Random Order</a:t>
            </a:r>
          </a:p>
        </p:txBody>
      </p:sp>
    </p:spTree>
  </p:cSld>
  <p:clrMapOvr>
    <a:masterClrMapping/>
  </p:clrMapOvr>
  <p:transition>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body" idx="1"/>
          </p:nvPr>
        </p:nvSpPr>
        <p:spPr>
          <a:xfrm>
            <a:off x="381000" y="1676400"/>
            <a:ext cx="8388350" cy="3179763"/>
          </a:xfrm>
        </p:spPr>
        <p:txBody>
          <a:bodyPr/>
          <a:lstStyle/>
          <a:p>
            <a:pPr eaLnBrk="1" hangingPunct="1"/>
            <a:r>
              <a:rPr lang="en-US" smtClean="0"/>
              <a:t>How can I get a random row?</a:t>
            </a:r>
          </a:p>
          <a:p>
            <a:pPr eaLnBrk="1" hangingPunct="1">
              <a:buFontTx/>
              <a:buNone/>
            </a:pPr>
            <a:endParaRPr lang="en-US" smtClean="0">
              <a:solidFill>
                <a:schemeClr val="accent1"/>
              </a:solidFill>
            </a:endParaRPr>
          </a:p>
          <a:p>
            <a:pPr eaLnBrk="1" hangingPunct="1">
              <a:buFontTx/>
              <a:buNone/>
            </a:pPr>
            <a:r>
              <a:rPr lang="en-US" smtClean="0">
                <a:solidFill>
                  <a:schemeClr val="accent1"/>
                </a:solidFill>
              </a:rPr>
              <a:t>	SELECT TOP 1 * FROM Products</a:t>
            </a:r>
          </a:p>
          <a:p>
            <a:pPr eaLnBrk="1" hangingPunct="1">
              <a:buFontTx/>
              <a:buNone/>
            </a:pPr>
            <a:r>
              <a:rPr lang="en-US" smtClean="0">
                <a:solidFill>
                  <a:schemeClr val="accent1"/>
                </a:solidFill>
              </a:rPr>
              <a:t>	ORDER BY NEWID()</a:t>
            </a:r>
          </a:p>
          <a:p>
            <a:pPr eaLnBrk="1" hangingPunct="1">
              <a:buFontTx/>
              <a:buNone/>
            </a:pPr>
            <a:endParaRPr lang="en-US" smtClean="0">
              <a:solidFill>
                <a:schemeClr val="accent1"/>
              </a:solidFill>
            </a:endParaRPr>
          </a:p>
          <a:p>
            <a:pPr lvl="1" eaLnBrk="1" hangingPunct="1"/>
            <a:r>
              <a:rPr lang="en-US" sz="2200" smtClean="0"/>
              <a:t>Note – table or index scan is performed even though only one row is returned</a:t>
            </a:r>
            <a:endParaRPr lang="en-US" sz="2200" smtClean="0">
              <a:solidFill>
                <a:schemeClr val="accent1"/>
              </a:solidFill>
            </a:endParaRPr>
          </a:p>
        </p:txBody>
      </p:sp>
      <p:sp>
        <p:nvSpPr>
          <p:cNvPr id="9219" name="Rectangle 3"/>
          <p:cNvSpPr>
            <a:spLocks noGrp="1" noChangeArrowheads="1"/>
          </p:cNvSpPr>
          <p:nvPr>
            <p:ph type="title"/>
          </p:nvPr>
        </p:nvSpPr>
        <p:spPr/>
        <p:txBody>
          <a:bodyPr/>
          <a:lstStyle/>
          <a:p>
            <a:pPr eaLnBrk="1" hangingPunct="1"/>
            <a:r>
              <a:rPr lang="en-US" smtClean="0"/>
              <a:t>Random Select</a:t>
            </a:r>
          </a:p>
        </p:txBody>
      </p:sp>
    </p:spTree>
  </p:cSld>
  <p:clrMapOvr>
    <a:masterClrMapping/>
  </p:clrMapOvr>
  <p:transition>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body" idx="1"/>
          </p:nvPr>
        </p:nvSpPr>
        <p:spPr>
          <a:xfrm>
            <a:off x="304800" y="1371600"/>
            <a:ext cx="8388350" cy="5006975"/>
          </a:xfrm>
        </p:spPr>
        <p:txBody>
          <a:bodyPr/>
          <a:lstStyle/>
          <a:p>
            <a:pPr eaLnBrk="1" hangingPunct="1"/>
            <a:r>
              <a:rPr lang="en-US" dirty="0" smtClean="0"/>
              <a:t>How do I force SQL Server to return certain value before any other values?</a:t>
            </a:r>
          </a:p>
          <a:p>
            <a:pPr lvl="1" eaLnBrk="1" hangingPunct="1"/>
            <a:r>
              <a:rPr lang="en-US" sz="2400" dirty="0" smtClean="0"/>
              <a:t>Example – Select countries, USA in the first row</a:t>
            </a:r>
          </a:p>
          <a:p>
            <a:pPr lvl="1" eaLnBrk="1" hangingPunct="1">
              <a:buFont typeface="Wingdings" pitchFamily="2" charset="2"/>
              <a:buNone/>
            </a:pPr>
            <a:r>
              <a:rPr lang="en-US" sz="2400" dirty="0" smtClean="0">
                <a:solidFill>
                  <a:schemeClr val="accent1"/>
                </a:solidFill>
              </a:rPr>
              <a:t>SELECT * FROM Country</a:t>
            </a:r>
          </a:p>
          <a:p>
            <a:pPr lvl="1" eaLnBrk="1" hangingPunct="1">
              <a:buFont typeface="Wingdings" pitchFamily="2" charset="2"/>
              <a:buNone/>
            </a:pPr>
            <a:r>
              <a:rPr lang="en-US" sz="2400" dirty="0" smtClean="0">
                <a:solidFill>
                  <a:schemeClr val="accent1"/>
                </a:solidFill>
              </a:rPr>
              <a:t>ORDER BY CASE </a:t>
            </a:r>
            <a:r>
              <a:rPr lang="en-US" sz="2400" dirty="0" err="1" smtClean="0">
                <a:solidFill>
                  <a:schemeClr val="accent1"/>
                </a:solidFill>
              </a:rPr>
              <a:t>CountryName</a:t>
            </a:r>
            <a:endParaRPr lang="en-US" sz="2400" dirty="0" smtClean="0">
              <a:solidFill>
                <a:schemeClr val="accent1"/>
              </a:solidFill>
            </a:endParaRPr>
          </a:p>
          <a:p>
            <a:pPr lvl="1" eaLnBrk="1" hangingPunct="1">
              <a:buFont typeface="Wingdings" pitchFamily="2" charset="2"/>
              <a:buNone/>
            </a:pPr>
            <a:r>
              <a:rPr lang="en-US" sz="2400" dirty="0" smtClean="0">
                <a:solidFill>
                  <a:schemeClr val="accent1"/>
                </a:solidFill>
              </a:rPr>
              <a:t>		WHEN ‘USA' THEN 0</a:t>
            </a:r>
          </a:p>
          <a:p>
            <a:pPr lvl="1" eaLnBrk="1" hangingPunct="1">
              <a:buFont typeface="Wingdings" pitchFamily="2" charset="2"/>
              <a:buNone/>
            </a:pPr>
            <a:r>
              <a:rPr lang="en-US" sz="2400" dirty="0" smtClean="0">
                <a:solidFill>
                  <a:schemeClr val="accent1"/>
                </a:solidFill>
              </a:rPr>
              <a:t>		ELSE 1</a:t>
            </a:r>
          </a:p>
          <a:p>
            <a:pPr lvl="1" eaLnBrk="1" hangingPunct="1">
              <a:buFont typeface="Wingdings" pitchFamily="2" charset="2"/>
              <a:buNone/>
            </a:pPr>
            <a:r>
              <a:rPr lang="en-US" sz="2400" dirty="0" smtClean="0">
                <a:solidFill>
                  <a:schemeClr val="accent1"/>
                </a:solidFill>
              </a:rPr>
              <a:t>	END</a:t>
            </a:r>
            <a:endParaRPr lang="en-US" sz="2400" dirty="0" smtClean="0"/>
          </a:p>
          <a:p>
            <a:pPr lvl="1" eaLnBrk="1" hangingPunct="1"/>
            <a:r>
              <a:rPr lang="en-US" sz="2200" dirty="0" smtClean="0"/>
              <a:t>You can also do the opposite, force a value to the end of the resultset</a:t>
            </a:r>
          </a:p>
          <a:p>
            <a:pPr lvl="1" eaLnBrk="1" hangingPunct="1">
              <a:buFont typeface="Wingdings" pitchFamily="2" charset="2"/>
              <a:buNone/>
            </a:pPr>
            <a:endParaRPr lang="en-US" dirty="0" smtClean="0"/>
          </a:p>
        </p:txBody>
      </p:sp>
      <p:sp>
        <p:nvSpPr>
          <p:cNvPr id="10243" name="Rectangle 3"/>
          <p:cNvSpPr>
            <a:spLocks noGrp="1" noChangeArrowheads="1"/>
          </p:cNvSpPr>
          <p:nvPr>
            <p:ph type="title"/>
          </p:nvPr>
        </p:nvSpPr>
        <p:spPr>
          <a:xfrm>
            <a:off x="304800" y="838200"/>
            <a:ext cx="7772400" cy="390525"/>
          </a:xfrm>
        </p:spPr>
        <p:txBody>
          <a:bodyPr/>
          <a:lstStyle/>
          <a:p>
            <a:pPr eaLnBrk="1" hangingPunct="1"/>
            <a:r>
              <a:rPr lang="en-US" smtClean="0"/>
              <a:t>Special Case Sorting with CASE</a:t>
            </a:r>
          </a:p>
        </p:txBody>
      </p:sp>
    </p:spTree>
  </p:cSld>
  <p:clrMapOvr>
    <a:masterClrMapping/>
  </p:clrMapOvr>
  <p:transition>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body" idx="1"/>
          </p:nvPr>
        </p:nvSpPr>
        <p:spPr>
          <a:xfrm>
            <a:off x="228600" y="1524000"/>
            <a:ext cx="8388350" cy="4797425"/>
          </a:xfrm>
        </p:spPr>
        <p:txBody>
          <a:bodyPr/>
          <a:lstStyle/>
          <a:p>
            <a:pPr eaLnBrk="1" hangingPunct="1">
              <a:lnSpc>
                <a:spcPct val="80000"/>
              </a:lnSpc>
            </a:pPr>
            <a:r>
              <a:rPr lang="en-US" dirty="0" smtClean="0">
                <a:cs typeface="Arial" charset="0"/>
              </a:rPr>
              <a:t>Example (comma-delimited string):</a:t>
            </a:r>
          </a:p>
          <a:p>
            <a:pPr eaLnBrk="1" hangingPunct="1">
              <a:lnSpc>
                <a:spcPct val="80000"/>
              </a:lnSpc>
              <a:buFontTx/>
              <a:buNone/>
            </a:pPr>
            <a:r>
              <a:rPr lang="en-US" sz="2000" dirty="0" smtClean="0">
                <a:solidFill>
                  <a:schemeClr val="accent1"/>
                </a:solidFill>
              </a:rPr>
              <a:t>	   DECLARE @Authors </a:t>
            </a:r>
            <a:r>
              <a:rPr lang="en-US" sz="2000" dirty="0" err="1" smtClean="0">
                <a:solidFill>
                  <a:schemeClr val="accent1"/>
                </a:solidFill>
              </a:rPr>
              <a:t>varchar</a:t>
            </a:r>
            <a:r>
              <a:rPr lang="en-US" sz="2000" dirty="0" smtClean="0">
                <a:solidFill>
                  <a:schemeClr val="accent1"/>
                </a:solidFill>
              </a:rPr>
              <a:t>(MAX)</a:t>
            </a:r>
          </a:p>
          <a:p>
            <a:pPr eaLnBrk="1" hangingPunct="1">
              <a:lnSpc>
                <a:spcPct val="80000"/>
              </a:lnSpc>
              <a:buFontTx/>
              <a:buNone/>
            </a:pPr>
            <a:r>
              <a:rPr lang="en-US" sz="2000" dirty="0" smtClean="0">
                <a:solidFill>
                  <a:schemeClr val="accent1"/>
                </a:solidFill>
              </a:rPr>
              <a:t>        </a:t>
            </a:r>
          </a:p>
          <a:p>
            <a:pPr eaLnBrk="1" hangingPunct="1">
              <a:lnSpc>
                <a:spcPct val="80000"/>
              </a:lnSpc>
              <a:buFontTx/>
              <a:buNone/>
            </a:pPr>
            <a:r>
              <a:rPr lang="en-US" sz="2000" dirty="0" smtClean="0">
                <a:solidFill>
                  <a:schemeClr val="accent1"/>
                </a:solidFill>
              </a:rPr>
              <a:t>	   SELECT @Authors = ISNULL(@Authors + ', ', '') + </a:t>
            </a:r>
          </a:p>
          <a:p>
            <a:pPr eaLnBrk="1" hangingPunct="1">
              <a:lnSpc>
                <a:spcPct val="80000"/>
              </a:lnSpc>
              <a:buFontTx/>
              <a:buNone/>
            </a:pPr>
            <a:r>
              <a:rPr lang="en-US" sz="2000" dirty="0" smtClean="0">
                <a:solidFill>
                  <a:schemeClr val="accent1"/>
                </a:solidFill>
              </a:rPr>
              <a:t>        </a:t>
            </a:r>
            <a:r>
              <a:rPr lang="en-US" sz="2000" dirty="0" err="1" smtClean="0">
                <a:solidFill>
                  <a:schemeClr val="accent1"/>
                </a:solidFill>
              </a:rPr>
              <a:t>authors.au_fname</a:t>
            </a:r>
            <a:r>
              <a:rPr lang="en-US" sz="2000" dirty="0" smtClean="0">
                <a:solidFill>
                  <a:schemeClr val="accent1"/>
                </a:solidFill>
              </a:rPr>
              <a:t> + ' ' + </a:t>
            </a:r>
            <a:r>
              <a:rPr lang="en-US" sz="2000" dirty="0" err="1" smtClean="0">
                <a:solidFill>
                  <a:schemeClr val="accent1"/>
                </a:solidFill>
              </a:rPr>
              <a:t>authors.au_lname</a:t>
            </a:r>
            <a:endParaRPr lang="en-US" sz="2000" dirty="0" smtClean="0">
              <a:solidFill>
                <a:schemeClr val="accent1"/>
              </a:solidFill>
            </a:endParaRPr>
          </a:p>
          <a:p>
            <a:pPr eaLnBrk="1" hangingPunct="1">
              <a:lnSpc>
                <a:spcPct val="80000"/>
              </a:lnSpc>
              <a:buFontTx/>
              <a:buNone/>
            </a:pPr>
            <a:r>
              <a:rPr lang="en-US" sz="2000" dirty="0" smtClean="0">
                <a:solidFill>
                  <a:schemeClr val="accent1"/>
                </a:solidFill>
              </a:rPr>
              <a:t>        FROM </a:t>
            </a:r>
            <a:r>
              <a:rPr lang="en-US" sz="2000" dirty="0" err="1" smtClean="0">
                <a:solidFill>
                  <a:schemeClr val="accent1"/>
                </a:solidFill>
              </a:rPr>
              <a:t>titleauthor</a:t>
            </a:r>
            <a:r>
              <a:rPr lang="en-US" sz="2000" dirty="0" smtClean="0">
                <a:solidFill>
                  <a:schemeClr val="accent1"/>
                </a:solidFill>
              </a:rPr>
              <a:t> INNER JOIN</a:t>
            </a:r>
          </a:p>
          <a:p>
            <a:pPr eaLnBrk="1" hangingPunct="1">
              <a:lnSpc>
                <a:spcPct val="80000"/>
              </a:lnSpc>
              <a:buFontTx/>
              <a:buNone/>
            </a:pPr>
            <a:r>
              <a:rPr lang="en-US" sz="2000" dirty="0" smtClean="0">
                <a:solidFill>
                  <a:schemeClr val="accent1"/>
                </a:solidFill>
              </a:rPr>
              <a:t>        authors ON </a:t>
            </a:r>
            <a:r>
              <a:rPr lang="en-US" sz="2000" dirty="0" err="1" smtClean="0">
                <a:solidFill>
                  <a:schemeClr val="accent1"/>
                </a:solidFill>
              </a:rPr>
              <a:t>titleauthor.au_id</a:t>
            </a:r>
            <a:r>
              <a:rPr lang="en-US" sz="2000" dirty="0" smtClean="0">
                <a:solidFill>
                  <a:schemeClr val="accent1"/>
                </a:solidFill>
              </a:rPr>
              <a:t> = </a:t>
            </a:r>
            <a:r>
              <a:rPr lang="en-US" sz="2000" dirty="0" err="1" smtClean="0">
                <a:solidFill>
                  <a:schemeClr val="accent1"/>
                </a:solidFill>
              </a:rPr>
              <a:t>authors.au_id</a:t>
            </a:r>
            <a:endParaRPr lang="en-US" sz="2000" dirty="0" smtClean="0">
              <a:solidFill>
                <a:schemeClr val="accent1"/>
              </a:solidFill>
            </a:endParaRPr>
          </a:p>
          <a:p>
            <a:pPr eaLnBrk="1" hangingPunct="1">
              <a:lnSpc>
                <a:spcPct val="80000"/>
              </a:lnSpc>
              <a:buFontTx/>
              <a:buNone/>
            </a:pPr>
            <a:r>
              <a:rPr lang="en-US" sz="2000" dirty="0" smtClean="0">
                <a:solidFill>
                  <a:schemeClr val="accent1"/>
                </a:solidFill>
              </a:rPr>
              <a:t>        WHERE </a:t>
            </a:r>
            <a:r>
              <a:rPr lang="en-US" sz="2000" dirty="0" err="1" smtClean="0">
                <a:solidFill>
                  <a:schemeClr val="accent1"/>
                </a:solidFill>
              </a:rPr>
              <a:t>titleauthor.title_id</a:t>
            </a:r>
            <a:r>
              <a:rPr lang="en-US" sz="2000" dirty="0" smtClean="0">
                <a:solidFill>
                  <a:schemeClr val="accent1"/>
                </a:solidFill>
              </a:rPr>
              <a:t> = 'TC7777'</a:t>
            </a:r>
            <a:endParaRPr lang="en-US" sz="2000" dirty="0" smtClean="0">
              <a:solidFill>
                <a:schemeClr val="accent1"/>
              </a:solidFill>
              <a:cs typeface="Arial" charset="0"/>
            </a:endParaRPr>
          </a:p>
          <a:p>
            <a:pPr lvl="1" eaLnBrk="1" hangingPunct="1">
              <a:lnSpc>
                <a:spcPct val="80000"/>
              </a:lnSpc>
            </a:pPr>
            <a:r>
              <a:rPr lang="en-US" sz="2000" dirty="0" smtClean="0">
                <a:solidFill>
                  <a:schemeClr val="tx1"/>
                </a:solidFill>
                <a:cs typeface="Arial" charset="0"/>
              </a:rPr>
              <a:t>Result:</a:t>
            </a:r>
          </a:p>
          <a:p>
            <a:pPr lvl="1" eaLnBrk="1" hangingPunct="1">
              <a:lnSpc>
                <a:spcPct val="80000"/>
              </a:lnSpc>
              <a:buFont typeface="Wingdings" pitchFamily="2" charset="2"/>
              <a:buNone/>
            </a:pPr>
            <a:r>
              <a:rPr lang="en-US" sz="2000" dirty="0" smtClean="0">
                <a:solidFill>
                  <a:schemeClr val="hlink"/>
                </a:solidFill>
                <a:cs typeface="Arial" charset="0"/>
              </a:rPr>
              <a:t>      </a:t>
            </a:r>
            <a:r>
              <a:rPr lang="en-US" sz="2000" dirty="0" smtClean="0">
                <a:solidFill>
                  <a:schemeClr val="hlink"/>
                </a:solidFill>
              </a:rPr>
              <a:t>Authors                                                                                                                                                                                                                                                                                                                                                                                                                                                                                                                                                                                                                                                                                                                                                                                                                                                                                                                                                                                                                                                                                                                                                                                                                                                                                                                                                                                                                                                                                                                                                                                                                                                                                                                                                                                                                                                                                                                                                                                                                                                                                                                                                                                                                                                                                                                                                                                                                                                                                                                                                                                                                                                                                                                                                                                                                                                                                                                                                                                                                                                                                                                                                                                                                                                                                                                                                                                                                                                                                                                                                                                                                                                                                                                                                                                                                                                                                                                                                                                                                                                                                                                                                                                                                                                                                                                                                                                                                                                                                                                                                                                                                                                                                                                                                                                                                                                                                                                                                                                                                                                                                                                                                                                                                                                                                                                                                                                                                                                                                                                                                                                                                                                                                                                                                                                                                                                                                                                                                                                                                                                                                                                                                                                                                                                                                                                                                                                                                                                                                                                                                                                                                                                                                                                                                                                                                                                                                                                                                                                                                                                                                                                                                                                                                                                                                                                                                                                                                                                                                                                                                                                                                                                                                                                                                                                                                                                                                                                                                                                                                                                                                                                                                                                                                                                                                                --------------------------------------------------------------------</a:t>
            </a:r>
          </a:p>
          <a:p>
            <a:pPr lvl="1" eaLnBrk="1" hangingPunct="1">
              <a:lnSpc>
                <a:spcPct val="80000"/>
              </a:lnSpc>
              <a:buFont typeface="Wingdings" pitchFamily="2" charset="2"/>
              <a:buNone/>
            </a:pPr>
            <a:r>
              <a:rPr lang="en-US" sz="2000" dirty="0" smtClean="0">
                <a:solidFill>
                  <a:schemeClr val="hlink"/>
                </a:solidFill>
              </a:rPr>
              <a:t>	Michael O'Leary, Burt </a:t>
            </a:r>
            <a:r>
              <a:rPr lang="en-US" sz="2000" dirty="0" err="1" smtClean="0">
                <a:solidFill>
                  <a:schemeClr val="hlink"/>
                </a:solidFill>
              </a:rPr>
              <a:t>Gringlesby</a:t>
            </a:r>
            <a:r>
              <a:rPr lang="en-US" sz="2000" dirty="0" smtClean="0">
                <a:solidFill>
                  <a:schemeClr val="hlink"/>
                </a:solidFill>
              </a:rPr>
              <a:t>, Akiko </a:t>
            </a:r>
            <a:r>
              <a:rPr lang="en-US" sz="2000" dirty="0" err="1" smtClean="0">
                <a:solidFill>
                  <a:schemeClr val="hlink"/>
                </a:solidFill>
              </a:rPr>
              <a:t>Yokomoto</a:t>
            </a:r>
            <a:endParaRPr lang="en-US" sz="2000" dirty="0" smtClean="0">
              <a:solidFill>
                <a:schemeClr val="hlink"/>
              </a:solidFill>
            </a:endParaRPr>
          </a:p>
          <a:p>
            <a:pPr eaLnBrk="1" hangingPunct="1">
              <a:lnSpc>
                <a:spcPct val="80000"/>
              </a:lnSpc>
            </a:pPr>
            <a:r>
              <a:rPr lang="en-US" dirty="0" smtClean="0">
                <a:cs typeface="Arial" charset="0"/>
              </a:rPr>
              <a:t>Very useful for reports, list of email addresses, list of IDs</a:t>
            </a:r>
          </a:p>
          <a:p>
            <a:pPr eaLnBrk="1" hangingPunct="1">
              <a:lnSpc>
                <a:spcPct val="80000"/>
              </a:lnSpc>
              <a:buFontTx/>
              <a:buNone/>
            </a:pPr>
            <a:endParaRPr lang="en-US" dirty="0" smtClean="0">
              <a:solidFill>
                <a:schemeClr val="hlink"/>
              </a:solidFill>
            </a:endParaRPr>
          </a:p>
        </p:txBody>
      </p:sp>
      <p:sp>
        <p:nvSpPr>
          <p:cNvPr id="11267" name="Rectangle 3"/>
          <p:cNvSpPr>
            <a:spLocks noGrp="1" noChangeArrowheads="1"/>
          </p:cNvSpPr>
          <p:nvPr>
            <p:ph type="title"/>
          </p:nvPr>
        </p:nvSpPr>
        <p:spPr>
          <a:xfrm>
            <a:off x="304800" y="838200"/>
            <a:ext cx="7772400" cy="357188"/>
          </a:xfrm>
        </p:spPr>
        <p:txBody>
          <a:bodyPr/>
          <a:lstStyle/>
          <a:p>
            <a:pPr eaLnBrk="1" hangingPunct="1"/>
            <a:r>
              <a:rPr lang="en-US" smtClean="0"/>
              <a:t>Concatenating a Column Into a String</a:t>
            </a:r>
          </a:p>
        </p:txBody>
      </p:sp>
    </p:spTree>
  </p:cSld>
  <p:clrMapOvr>
    <a:masterClrMapping/>
  </p:clrMapOvr>
  <p:transition>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body" idx="1"/>
          </p:nvPr>
        </p:nvSpPr>
        <p:spPr>
          <a:xfrm>
            <a:off x="381000" y="1600200"/>
            <a:ext cx="8388350" cy="4635500"/>
          </a:xfrm>
        </p:spPr>
        <p:txBody>
          <a:bodyPr/>
          <a:lstStyle/>
          <a:p>
            <a:pPr eaLnBrk="1" hangingPunct="1"/>
            <a:r>
              <a:rPr lang="en-US" smtClean="0"/>
              <a:t>How can I update a table in batches of 10000 rows to prevent table locks?</a:t>
            </a:r>
          </a:p>
          <a:p>
            <a:pPr eaLnBrk="1" hangingPunct="1">
              <a:buFontTx/>
              <a:buNone/>
            </a:pPr>
            <a:endParaRPr lang="en-US" sz="2000" smtClean="0">
              <a:solidFill>
                <a:schemeClr val="accent1"/>
              </a:solidFill>
            </a:endParaRPr>
          </a:p>
          <a:p>
            <a:pPr eaLnBrk="1" hangingPunct="1">
              <a:buFontTx/>
              <a:buNone/>
            </a:pPr>
            <a:r>
              <a:rPr lang="en-US" sz="2000" smtClean="0">
                <a:solidFill>
                  <a:schemeClr val="accent1"/>
                </a:solidFill>
              </a:rPr>
              <a:t>  SET ROWCOUNT 10000</a:t>
            </a:r>
          </a:p>
          <a:p>
            <a:pPr eaLnBrk="1" hangingPunct="1">
              <a:buFontTx/>
              <a:buNone/>
            </a:pPr>
            <a:r>
              <a:rPr lang="en-US" sz="2000" smtClean="0">
                <a:solidFill>
                  <a:schemeClr val="accent1"/>
                </a:solidFill>
              </a:rPr>
              <a:t>  WHILE (0=0) </a:t>
            </a:r>
          </a:p>
          <a:p>
            <a:pPr eaLnBrk="1" hangingPunct="1">
              <a:buFontTx/>
              <a:buNone/>
            </a:pPr>
            <a:r>
              <a:rPr lang="en-US" sz="2000" smtClean="0">
                <a:solidFill>
                  <a:schemeClr val="accent1"/>
                </a:solidFill>
              </a:rPr>
              <a:t>  BEGIN</a:t>
            </a:r>
          </a:p>
          <a:p>
            <a:pPr eaLnBrk="1" hangingPunct="1">
              <a:buFontTx/>
              <a:buNone/>
            </a:pPr>
            <a:r>
              <a:rPr lang="en-US" sz="2000" smtClean="0">
                <a:solidFill>
                  <a:schemeClr val="accent1"/>
                </a:solidFill>
              </a:rPr>
              <a:t>    UPDATE Person SET Status = 2  WHERE Status = 1</a:t>
            </a:r>
          </a:p>
          <a:p>
            <a:pPr eaLnBrk="1" hangingPunct="1">
              <a:buFontTx/>
              <a:buNone/>
            </a:pPr>
            <a:r>
              <a:rPr lang="en-US" sz="2000" smtClean="0">
                <a:solidFill>
                  <a:schemeClr val="accent1"/>
                </a:solidFill>
              </a:rPr>
              <a:t>      IF @@ROWCOUNT = 0 </a:t>
            </a:r>
          </a:p>
          <a:p>
            <a:pPr eaLnBrk="1" hangingPunct="1">
              <a:buFontTx/>
              <a:buNone/>
            </a:pPr>
            <a:r>
              <a:rPr lang="en-US" sz="2000" smtClean="0">
                <a:solidFill>
                  <a:schemeClr val="accent1"/>
                </a:solidFill>
              </a:rPr>
              <a:t>		BREAK</a:t>
            </a:r>
          </a:p>
          <a:p>
            <a:pPr eaLnBrk="1" hangingPunct="1">
              <a:buFontTx/>
              <a:buNone/>
            </a:pPr>
            <a:r>
              <a:rPr lang="en-US" sz="2000" smtClean="0">
                <a:solidFill>
                  <a:schemeClr val="accent1"/>
                </a:solidFill>
              </a:rPr>
              <a:t>  END</a:t>
            </a:r>
          </a:p>
          <a:p>
            <a:pPr eaLnBrk="1" hangingPunct="1">
              <a:buFontTx/>
              <a:buNone/>
            </a:pPr>
            <a:endParaRPr lang="en-US" sz="2000" smtClean="0">
              <a:solidFill>
                <a:schemeClr val="accent1"/>
              </a:solidFill>
            </a:endParaRPr>
          </a:p>
        </p:txBody>
      </p:sp>
      <p:sp>
        <p:nvSpPr>
          <p:cNvPr id="12291" name="Rectangle 3"/>
          <p:cNvSpPr>
            <a:spLocks noGrp="1" noChangeArrowheads="1"/>
          </p:cNvSpPr>
          <p:nvPr>
            <p:ph type="title"/>
          </p:nvPr>
        </p:nvSpPr>
        <p:spPr>
          <a:xfrm>
            <a:off x="304800" y="838200"/>
            <a:ext cx="7772400" cy="423863"/>
          </a:xfrm>
        </p:spPr>
        <p:txBody>
          <a:bodyPr/>
          <a:lstStyle/>
          <a:p>
            <a:pPr eaLnBrk="1" hangingPunct="1"/>
            <a:r>
              <a:rPr lang="en-US" smtClean="0"/>
              <a:t>Batch Update (SQL Server 2000)</a:t>
            </a:r>
          </a:p>
        </p:txBody>
      </p:sp>
    </p:spTree>
  </p:cSld>
  <p:clrMapOvr>
    <a:masterClrMapping/>
  </p:clrMapOvr>
  <p:transition>
    <p:wipe/>
  </p:transition>
  <p:timing>
    <p:tnLst>
      <p:par>
        <p:cTn id="1" dur="indefinite" restart="never" nodeType="tmRoot"/>
      </p:par>
    </p:tnLst>
  </p:timing>
</p:sld>
</file>

<file path=ppt/theme/theme1.xml><?xml version="1.0" encoding="utf-8"?>
<a:theme xmlns:a="http://schemas.openxmlformats.org/drawingml/2006/main" name="Default Design">
  <a:themeElements>
    <a:clrScheme name="">
      <a:dk1>
        <a:srgbClr val="808080"/>
      </a:dk1>
      <a:lt1>
        <a:srgbClr val="FFFFFF"/>
      </a:lt1>
      <a:dk2>
        <a:srgbClr val="000000"/>
      </a:dk2>
      <a:lt2>
        <a:srgbClr val="000000"/>
      </a:lt2>
      <a:accent1>
        <a:srgbClr val="00CC99"/>
      </a:accent1>
      <a:accent2>
        <a:srgbClr val="3333CC"/>
      </a:accent2>
      <a:accent3>
        <a:srgbClr val="AAAAAA"/>
      </a:accent3>
      <a:accent4>
        <a:srgbClr val="DADADA"/>
      </a:accent4>
      <a:accent5>
        <a:srgbClr val="AAE2CA"/>
      </a:accent5>
      <a:accent6>
        <a:srgbClr val="2D2DB9"/>
      </a:accent6>
      <a:hlink>
        <a:srgbClr val="CCCCFF"/>
      </a:hlink>
      <a:folHlink>
        <a:srgbClr val="B2B2B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2182</TotalTime>
  <Words>1784</Words>
  <Application>Microsoft Office PowerPoint</Application>
  <PresentationFormat>On-screen Show (4:3)</PresentationFormat>
  <Paragraphs>341</Paragraphs>
  <Slides>39</Slides>
  <Notes>38</Notes>
  <HiddenSlides>0</HiddenSlides>
  <MMClips>0</MMClips>
  <ScaleCrop>false</ScaleCrop>
  <HeadingPairs>
    <vt:vector size="4" baseType="variant">
      <vt:variant>
        <vt:lpstr>Theme</vt:lpstr>
      </vt:variant>
      <vt:variant>
        <vt:i4>1</vt:i4>
      </vt:variant>
      <vt:variant>
        <vt:lpstr>Slide Titles</vt:lpstr>
      </vt:variant>
      <vt:variant>
        <vt:i4>39</vt:i4>
      </vt:variant>
    </vt:vector>
  </HeadingPairs>
  <TitlesOfParts>
    <vt:vector size="40" baseType="lpstr">
      <vt:lpstr>Default Design</vt:lpstr>
      <vt:lpstr>SQL Server Development Tips and Tricks</vt:lpstr>
      <vt:lpstr>Professional Background</vt:lpstr>
      <vt:lpstr>Legal stuff from MyWebGrocer</vt:lpstr>
      <vt:lpstr>Agenda</vt:lpstr>
      <vt:lpstr>Random Order</vt:lpstr>
      <vt:lpstr>Random Select</vt:lpstr>
      <vt:lpstr>Special Case Sorting with CASE</vt:lpstr>
      <vt:lpstr>Concatenating a Column Into a String</vt:lpstr>
      <vt:lpstr>Batch Update (SQL Server 2000)</vt:lpstr>
      <vt:lpstr>Batch Update (SQL 2005 and higher)</vt:lpstr>
      <vt:lpstr>Agenda</vt:lpstr>
      <vt:lpstr>“FOR EACH” Stored Procedures</vt:lpstr>
      <vt:lpstr>Fixing DB Users after restoring a database</vt:lpstr>
      <vt:lpstr>Getting exclusive database use</vt:lpstr>
      <vt:lpstr>How to use Windows Authentication over VPN or in another domain</vt:lpstr>
      <vt:lpstr>Use Application Name in connection strings</vt:lpstr>
      <vt:lpstr>Consider Database Mirroring for easy failover</vt:lpstr>
      <vt:lpstr>Database Mirroring Demo </vt:lpstr>
      <vt:lpstr>Use Synonyms in SQL Server 2005 and higher</vt:lpstr>
      <vt:lpstr>Synonyms</vt:lpstr>
      <vt:lpstr>Agenda</vt:lpstr>
      <vt:lpstr>SQL Server Client Network Utility</vt:lpstr>
      <vt:lpstr>Sqlcmd utility</vt:lpstr>
      <vt:lpstr>Sqlcmd utility</vt:lpstr>
      <vt:lpstr>TableInfo utility</vt:lpstr>
      <vt:lpstr>Agenda</vt:lpstr>
      <vt:lpstr>Renaming Database Objects</vt:lpstr>
      <vt:lpstr>Dropping Columns</vt:lpstr>
      <vt:lpstr>Database Object Modifications With Scripts</vt:lpstr>
      <vt:lpstr>Improving Portability of Generated Scripts</vt:lpstr>
      <vt:lpstr>Improving Portability of Generated Scripts</vt:lpstr>
      <vt:lpstr>Modifying Generated Scripts</vt:lpstr>
      <vt:lpstr>Deploying Database Modifications</vt:lpstr>
      <vt:lpstr>Using Database Snapshots for deployment</vt:lpstr>
      <vt:lpstr>Database Snapshots – Possible Uses</vt:lpstr>
      <vt:lpstr>Database Snapshots Demo </vt:lpstr>
      <vt:lpstr>ScriptExec Demo </vt:lpstr>
      <vt:lpstr>Resources: Session Code, Tools and Links</vt:lpstr>
      <vt:lpstr>Questions? </vt:lpstr>
    </vt:vector>
  </TitlesOfParts>
  <Company>Koob Industries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Archidata</dc:creator>
  <cp:lastModifiedBy>Roman Rehak</cp:lastModifiedBy>
  <cp:revision>57</cp:revision>
  <dcterms:created xsi:type="dcterms:W3CDTF">2003-01-14T22:50:09Z</dcterms:created>
  <dcterms:modified xsi:type="dcterms:W3CDTF">2013-05-09T02:39:22Z</dcterms:modified>
</cp:coreProperties>
</file>